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Lst>
  <p:sldSz cx="9144000" cy="5143500" type="screen16x9"/>
  <p:notesSz cx="6858000" cy="9144000"/>
  <p:embeddedFontLst>
    <p:embeddedFont>
      <p:font typeface="Google Sans Medium"/>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userDrawn="1">
          <p15:clr>
            <a:srgbClr val="747775"/>
          </p15:clr>
        </p15:guide>
        <p15:guide id="2" pos="2880" userDrawn="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5F93CE8-30DC-48A0-B7A9-AE54D945A0F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2" Type="http://schemas.openxmlformats.org/officeDocument/2006/relationships/font" Target="fonts/font4.fntdata"/><Relationship Id="rId21" Type="http://schemas.openxmlformats.org/officeDocument/2006/relationships/font" Target="fonts/font3.fntdata"/><Relationship Id="rId20" Type="http://schemas.openxmlformats.org/officeDocument/2006/relationships/font" Target="fonts/font2.fntdata"/><Relationship Id="rId2" Type="http://schemas.openxmlformats.org/officeDocument/2006/relationships/theme" Target="theme/theme1.xml"/><Relationship Id="rId19" Type="http://schemas.openxmlformats.org/officeDocument/2006/relationships/font" Target="fonts/font1.fntdata"/><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7"/>
        <p:cNvGrpSpPr/>
        <p:nvPr/>
      </p:nvGrpSpPr>
      <p:grpSpPr>
        <a:xfrm>
          <a:off x="0" y="0"/>
          <a:ext cx="0" cy="0"/>
          <a:chOff x="0" y="0"/>
          <a:chExt cx="0" cy="0"/>
        </a:xfrm>
      </p:grpSpPr>
      <p:sp>
        <p:nvSpPr>
          <p:cNvPr id="108" name="Google Shape;108;g3624071705a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3624071705a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3"/>
        <p:cNvGrpSpPr/>
        <p:nvPr/>
      </p:nvGrpSpPr>
      <p:grpSpPr>
        <a:xfrm>
          <a:off x="0" y="0"/>
          <a:ext cx="0" cy="0"/>
          <a:chOff x="0" y="0"/>
          <a:chExt cx="0" cy="0"/>
        </a:xfrm>
      </p:grpSpPr>
      <p:sp>
        <p:nvSpPr>
          <p:cNvPr id="114" name="Google Shape;114;g3624071705a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3624071705a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8"/>
        <p:cNvGrpSpPr/>
        <p:nvPr/>
      </p:nvGrpSpPr>
      <p:grpSpPr>
        <a:xfrm>
          <a:off x="0" y="0"/>
          <a:ext cx="0" cy="0"/>
          <a:chOff x="0" y="0"/>
          <a:chExt cx="0" cy="0"/>
        </a:xfrm>
      </p:grpSpPr>
      <p:sp>
        <p:nvSpPr>
          <p:cNvPr id="119" name="Google Shape;119;g3624071705a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3624071705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8"/>
        <p:cNvGrpSpPr/>
        <p:nvPr/>
      </p:nvGrpSpPr>
      <p:grpSpPr>
        <a:xfrm>
          <a:off x="0" y="0"/>
          <a:ext cx="0" cy="0"/>
          <a:chOff x="0" y="0"/>
          <a:chExt cx="0" cy="0"/>
        </a:xfrm>
      </p:grpSpPr>
      <p:sp>
        <p:nvSpPr>
          <p:cNvPr id="59" name="Google Shape;59;g3624071705a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3624071705a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5"/>
        <p:cNvGrpSpPr/>
        <p:nvPr/>
      </p:nvGrpSpPr>
      <p:grpSpPr>
        <a:xfrm>
          <a:off x="0" y="0"/>
          <a:ext cx="0" cy="0"/>
          <a:chOff x="0" y="0"/>
          <a:chExt cx="0" cy="0"/>
        </a:xfrm>
      </p:grpSpPr>
      <p:sp>
        <p:nvSpPr>
          <p:cNvPr id="66" name="Google Shape;66;g36240df152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6240df152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1"/>
        <p:cNvGrpSpPr/>
        <p:nvPr/>
      </p:nvGrpSpPr>
      <p:grpSpPr>
        <a:xfrm>
          <a:off x="0" y="0"/>
          <a:ext cx="0" cy="0"/>
          <a:chOff x="0" y="0"/>
          <a:chExt cx="0" cy="0"/>
        </a:xfrm>
      </p:grpSpPr>
      <p:sp>
        <p:nvSpPr>
          <p:cNvPr id="72" name="Google Shape;72;g3624071705a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24071705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7"/>
        <p:cNvGrpSpPr/>
        <p:nvPr/>
      </p:nvGrpSpPr>
      <p:grpSpPr>
        <a:xfrm>
          <a:off x="0" y="0"/>
          <a:ext cx="0" cy="0"/>
          <a:chOff x="0" y="0"/>
          <a:chExt cx="0" cy="0"/>
        </a:xfrm>
      </p:grpSpPr>
      <p:sp>
        <p:nvSpPr>
          <p:cNvPr id="78" name="Google Shape;78;g3624071705a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3624071705a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3"/>
        <p:cNvGrpSpPr/>
        <p:nvPr/>
      </p:nvGrpSpPr>
      <p:grpSpPr>
        <a:xfrm>
          <a:off x="0" y="0"/>
          <a:ext cx="0" cy="0"/>
          <a:chOff x="0" y="0"/>
          <a:chExt cx="0" cy="0"/>
        </a:xfrm>
      </p:grpSpPr>
      <p:sp>
        <p:nvSpPr>
          <p:cNvPr id="84" name="Google Shape;84;g3624071705a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624071705a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9"/>
        <p:cNvGrpSpPr/>
        <p:nvPr/>
      </p:nvGrpSpPr>
      <p:grpSpPr>
        <a:xfrm>
          <a:off x="0" y="0"/>
          <a:ext cx="0" cy="0"/>
          <a:chOff x="0" y="0"/>
          <a:chExt cx="0" cy="0"/>
        </a:xfrm>
      </p:grpSpPr>
      <p:sp>
        <p:nvSpPr>
          <p:cNvPr id="90" name="Google Shape;90;g3624071705a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24071705a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5"/>
        <p:cNvGrpSpPr/>
        <p:nvPr/>
      </p:nvGrpSpPr>
      <p:grpSpPr>
        <a:xfrm>
          <a:off x="0" y="0"/>
          <a:ext cx="0" cy="0"/>
          <a:chOff x="0" y="0"/>
          <a:chExt cx="0" cy="0"/>
        </a:xfrm>
      </p:grpSpPr>
      <p:sp>
        <p:nvSpPr>
          <p:cNvPr id="96" name="Google Shape;96;g3624071705a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3624071705a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1"/>
        <p:cNvGrpSpPr/>
        <p:nvPr/>
      </p:nvGrpSpPr>
      <p:grpSpPr>
        <a:xfrm>
          <a:off x="0" y="0"/>
          <a:ext cx="0" cy="0"/>
          <a:chOff x="0" y="0"/>
          <a:chExt cx="0" cy="0"/>
        </a:xfrm>
      </p:grpSpPr>
      <p:sp>
        <p:nvSpPr>
          <p:cNvPr id="102" name="Google Shape;102;g3624071705a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624071705a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1.xml"/><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1.xml"/><Relationship Id="rId1"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1.xml"/><Relationship Id="rId1"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1.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1.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1.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1.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1.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1.xml"/><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1.xml"/><Relationship Id="rId2" Type="http://schemas.openxmlformats.org/officeDocument/2006/relationships/image" Target="../media/image3.png"/><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1.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title="Artboard eee– 1.png"/>
          <p:cNvPicPr preferRelativeResize="0"/>
          <p:nvPr/>
        </p:nvPicPr>
        <p:blipFill>
          <a:blip r:embed="rId1"/>
          <a:stretch>
            <a:fillRect/>
          </a:stretch>
        </p:blipFill>
        <p:spPr>
          <a:xfrm>
            <a:off x="0" y="0"/>
            <a:ext cx="9144008" cy="5143501"/>
          </a:xfrm>
          <a:prstGeom prst="rect">
            <a:avLst/>
          </a:prstGeom>
          <a:noFill/>
          <a:ln>
            <a:noFill/>
          </a:ln>
        </p:spPr>
      </p:pic>
      <p:sp>
        <p:nvSpPr>
          <p:cNvPr id="55" name="Google Shape;55;p13"/>
          <p:cNvSpPr txBox="1"/>
          <p:nvPr/>
        </p:nvSpPr>
        <p:spPr>
          <a:xfrm>
            <a:off x="294675" y="3319373"/>
            <a:ext cx="8520600" cy="443700"/>
          </a:xfrm>
          <a:prstGeom prst="rect">
            <a:avLst/>
          </a:prstGeom>
          <a:noFill/>
          <a:ln>
            <a:noFill/>
          </a:ln>
        </p:spPr>
        <p:txBody>
          <a:bodyPr spcFirstLastPara="1" wrap="square" lIns="91425" tIns="91425" rIns="91425" bIns="91425" anchor="t" anchorCtr="0">
            <a:normAutofit/>
          </a:bodyPr>
          <a:lstStyle/>
          <a:p>
            <a:pPr marL="0" lvl="0" indent="0" algn="l" rtl="0">
              <a:lnSpc>
                <a:spcPct val="80000"/>
              </a:lnSpc>
              <a:spcBef>
                <a:spcPts val="0"/>
              </a:spcBef>
              <a:spcAft>
                <a:spcPts val="0"/>
              </a:spcAft>
              <a:buNone/>
            </a:pPr>
            <a:r>
              <a:rPr lang="en-GB" sz="1600">
                <a:solidFill>
                  <a:srgbClr val="202729"/>
                </a:solidFill>
                <a:latin typeface="Google Sans Medium"/>
                <a:ea typeface="Google Sans Medium"/>
                <a:cs typeface="Google Sans Medium"/>
                <a:sym typeface="Google Sans Medium"/>
              </a:rPr>
              <a:t>Team Name :</a:t>
            </a:r>
            <a:r>
              <a:rPr lang="en-IN" altLang="en-GB" sz="1600">
                <a:solidFill>
                  <a:srgbClr val="202729"/>
                </a:solidFill>
                <a:latin typeface="Google Sans Medium"/>
                <a:ea typeface="Google Sans Medium"/>
                <a:cs typeface="Google Sans Medium"/>
                <a:sym typeface="Google Sans Medium"/>
              </a:rPr>
              <a:t> </a:t>
            </a:r>
            <a:r>
              <a:rPr lang="en-US" altLang="en-GB" sz="1600">
                <a:solidFill>
                  <a:srgbClr val="202729"/>
                </a:solidFill>
                <a:latin typeface="Google Sans Medium"/>
                <a:ea typeface="Google Sans Medium"/>
                <a:cs typeface="Google Sans Medium"/>
                <a:sym typeface="Google Sans Medium"/>
              </a:rPr>
              <a:t>Silicon Vaikuntha.exe</a:t>
            </a:r>
            <a:endParaRPr lang="en-US" altLang="en-GB" sz="1600">
              <a:solidFill>
                <a:srgbClr val="202729"/>
              </a:solidFill>
              <a:latin typeface="Google Sans Medium"/>
              <a:ea typeface="Google Sans Medium"/>
              <a:cs typeface="Google Sans Medium"/>
              <a:sym typeface="Google Sans Medium"/>
            </a:endParaRPr>
          </a:p>
        </p:txBody>
      </p:sp>
      <p:sp>
        <p:nvSpPr>
          <p:cNvPr id="56" name="Google Shape;56;p13"/>
          <p:cNvSpPr txBox="1"/>
          <p:nvPr/>
        </p:nvSpPr>
        <p:spPr>
          <a:xfrm>
            <a:off x="328730" y="4269210"/>
            <a:ext cx="8520600" cy="408600"/>
          </a:xfrm>
          <a:prstGeom prst="rect">
            <a:avLst/>
          </a:prstGeom>
          <a:noFill/>
          <a:ln>
            <a:noFill/>
          </a:ln>
        </p:spPr>
        <p:txBody>
          <a:bodyPr spcFirstLastPara="1" wrap="square" lIns="91425" tIns="91425" rIns="91425" bIns="91425" anchor="t" anchorCtr="0"/>
          <a:lstStyle/>
          <a:p>
            <a:pPr marL="0" lvl="0" indent="0" algn="l" rtl="0">
              <a:lnSpc>
                <a:spcPct val="70000"/>
              </a:lnSpc>
              <a:spcBef>
                <a:spcPts val="0"/>
              </a:spcBef>
              <a:spcAft>
                <a:spcPts val="0"/>
              </a:spcAft>
              <a:buNone/>
            </a:pPr>
            <a:r>
              <a:rPr lang="en-GB" sz="1600">
                <a:solidFill>
                  <a:srgbClr val="202729"/>
                </a:solidFill>
                <a:latin typeface="Google Sans Medium"/>
                <a:ea typeface="Google Sans Medium"/>
                <a:cs typeface="Google Sans Medium"/>
                <a:sym typeface="Google Sans Medium"/>
              </a:rPr>
              <a:t>Problem Statement :</a:t>
            </a:r>
            <a:r>
              <a:rPr lang="en-IN" altLang="en-GB" sz="1600">
                <a:solidFill>
                  <a:srgbClr val="202729"/>
                </a:solidFill>
                <a:latin typeface="Google Sans Medium"/>
                <a:ea typeface="Google Sans Medium"/>
                <a:cs typeface="Google Sans Medium"/>
                <a:sym typeface="Google Sans Medium"/>
              </a:rPr>
              <a:t> </a:t>
            </a:r>
            <a:r>
              <a:rPr lang="en-US" altLang="en-GB" sz="1600">
                <a:solidFill>
                  <a:srgbClr val="202729"/>
                </a:solidFill>
                <a:latin typeface="Google Sans Medium"/>
                <a:ea typeface="Google Sans Medium"/>
                <a:cs typeface="Google Sans Medium"/>
                <a:sym typeface="Google Sans Medium"/>
              </a:rPr>
              <a:t>Designing a Chain-of-Thought-Based LLM System for Solving Complex Spatial Analysis Tasks Through Intelligent Geoprocessing Orchestration</a:t>
            </a:r>
            <a:endParaRPr lang="en-US" altLang="en-GB" sz="1600">
              <a:solidFill>
                <a:srgbClr val="202729"/>
              </a:solidFill>
              <a:latin typeface="Google Sans Medium"/>
              <a:ea typeface="Google Sans Medium"/>
              <a:cs typeface="Google Sans Medium"/>
              <a:sym typeface="Google Sans Medium"/>
            </a:endParaRPr>
          </a:p>
        </p:txBody>
      </p:sp>
      <p:sp>
        <p:nvSpPr>
          <p:cNvPr id="57" name="Google Shape;57;p13"/>
          <p:cNvSpPr txBox="1"/>
          <p:nvPr/>
        </p:nvSpPr>
        <p:spPr>
          <a:xfrm>
            <a:off x="310163" y="3794133"/>
            <a:ext cx="8520600" cy="443700"/>
          </a:xfrm>
          <a:prstGeom prst="rect">
            <a:avLst/>
          </a:prstGeom>
          <a:noFill/>
          <a:ln>
            <a:noFill/>
          </a:ln>
        </p:spPr>
        <p:txBody>
          <a:bodyPr spcFirstLastPara="1" wrap="square" lIns="91425" tIns="91425" rIns="91425" bIns="91425" anchor="t" anchorCtr="0">
            <a:normAutofit/>
          </a:bodyPr>
          <a:lstStyle/>
          <a:p>
            <a:pPr marL="0" lvl="0" indent="0" algn="l" rtl="0">
              <a:lnSpc>
                <a:spcPct val="80000"/>
              </a:lnSpc>
              <a:spcBef>
                <a:spcPts val="0"/>
              </a:spcBef>
              <a:spcAft>
                <a:spcPts val="0"/>
              </a:spcAft>
              <a:buNone/>
            </a:pPr>
            <a:r>
              <a:rPr lang="en-GB" sz="1600">
                <a:solidFill>
                  <a:srgbClr val="202729"/>
                </a:solidFill>
                <a:latin typeface="Google Sans Medium"/>
                <a:ea typeface="Google Sans Medium"/>
                <a:cs typeface="Google Sans Medium"/>
                <a:sym typeface="Google Sans Medium"/>
              </a:rPr>
              <a:t>Team Leader Name :</a:t>
            </a:r>
            <a:r>
              <a:rPr lang="en-IN" altLang="en-GB" sz="1600">
                <a:solidFill>
                  <a:srgbClr val="202729"/>
                </a:solidFill>
                <a:latin typeface="Google Sans Medium"/>
                <a:ea typeface="Google Sans Medium"/>
                <a:cs typeface="Google Sans Medium"/>
                <a:sym typeface="Google Sans Medium"/>
              </a:rPr>
              <a:t> Dhanya J Nadig</a:t>
            </a:r>
            <a:endParaRPr lang="en-IN" altLang="en-GB" sz="1600">
              <a:solidFill>
                <a:srgbClr val="202729"/>
              </a:solidFill>
              <a:latin typeface="Google Sans Medium"/>
              <a:ea typeface="Google Sans Medium"/>
              <a:cs typeface="Google Sans Medium"/>
              <a:sym typeface="Google Sans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22" title="Artboard eee– 2.png"/>
          <p:cNvPicPr preferRelativeResize="0"/>
          <p:nvPr/>
        </p:nvPicPr>
        <p:blipFill rotWithShape="1">
          <a:blip r:embed="rId1"/>
          <a:srcRect/>
          <a:stretch>
            <a:fillRect/>
          </a:stretch>
        </p:blipFill>
        <p:spPr>
          <a:xfrm>
            <a:off x="0" y="0"/>
            <a:ext cx="9144008" cy="5143501"/>
          </a:xfrm>
          <a:prstGeom prst="rect">
            <a:avLst/>
          </a:prstGeom>
          <a:noFill/>
          <a:ln>
            <a:noFill/>
          </a:ln>
        </p:spPr>
      </p:pic>
      <p:sp>
        <p:nvSpPr>
          <p:cNvPr id="112" name="Google Shape;112;p22"/>
          <p:cNvSpPr txBox="1"/>
          <p:nvPr/>
        </p:nvSpPr>
        <p:spPr>
          <a:xfrm>
            <a:off x="311700" y="863550"/>
            <a:ext cx="7569300" cy="2570100"/>
          </a:xfrm>
          <a:prstGeom prst="rect">
            <a:avLst/>
          </a:prstGeom>
          <a:noFill/>
          <a:ln>
            <a:noFill/>
          </a:ln>
        </p:spPr>
        <p:txBody>
          <a:bodyPr spcFirstLastPara="1" wrap="square" lIns="91425" tIns="91425" rIns="91425" bIns="91425" anchor="t" anchorCtr="0">
            <a:normAutofit/>
          </a:bodyPr>
          <a:lstStyle/>
          <a:p>
            <a:r>
              <a:rPr lang="en-GB" sz="1600" dirty="0">
                <a:solidFill>
                  <a:schemeClr val="dk1"/>
                </a:solidFill>
                <a:latin typeface="Google Sans Medium"/>
                <a:ea typeface="Google Sans Medium"/>
                <a:cs typeface="Google Sans Medium"/>
                <a:sym typeface="Google Sans Medium"/>
              </a:rPr>
              <a:t>Estimated implementation cost (optional):</a:t>
            </a:r>
            <a:endParaRPr lang="en-GB" sz="1600" dirty="0">
              <a:solidFill>
                <a:schemeClr val="dk1"/>
              </a:solidFill>
              <a:latin typeface="Google Sans Medium"/>
              <a:ea typeface="Google Sans Medium"/>
              <a:cs typeface="Google Sans Medium"/>
              <a:sym typeface="Google Sans Medium"/>
            </a:endParaRPr>
          </a:p>
          <a:p>
            <a:br>
              <a:rPr lang="en-GB" sz="1600" dirty="0">
                <a:solidFill>
                  <a:schemeClr val="dk1"/>
                </a:solidFill>
                <a:latin typeface="Google Sans Medium"/>
                <a:ea typeface="Google Sans Medium"/>
                <a:cs typeface="Google Sans Medium"/>
                <a:sym typeface="Google Sans Medium"/>
              </a:rPr>
            </a:br>
            <a:r>
              <a:rPr lang="en-US" dirty="0"/>
              <a:t>Cost-Effective Geospatial Intelligence with </a:t>
            </a:r>
            <a:r>
              <a:rPr lang="en-US" dirty="0" err="1"/>
              <a:t>BodhRishi</a:t>
            </a:r>
            <a:endParaRPr lang="en-US" dirty="0"/>
          </a:p>
          <a:p>
            <a:pPr lvl="1"/>
            <a:endParaRPr lang="en-US" dirty="0"/>
          </a:p>
          <a:p>
            <a:pPr marL="285750" lvl="1" indent="-285750">
              <a:buFont typeface="Arial" panose="020B0604020202020204" pitchFamily="34" charset="0"/>
              <a:buChar char="•"/>
            </a:pPr>
            <a:r>
              <a:rPr lang="en-US" dirty="0"/>
              <a:t>LLM Hosting Costs (e.g., cloud GPU costs)</a:t>
            </a:r>
            <a:endParaRPr lang="en-US" dirty="0"/>
          </a:p>
          <a:p>
            <a:pPr marL="285750" lvl="1" indent="-285750">
              <a:buFont typeface="Arial" panose="020B0604020202020204" pitchFamily="34" charset="0"/>
              <a:buChar char="•"/>
            </a:pPr>
            <a:r>
              <a:rPr lang="en-US" dirty="0"/>
              <a:t>Data Storage Costs</a:t>
            </a:r>
            <a:endParaRPr lang="en-US" dirty="0"/>
          </a:p>
          <a:p>
            <a:pPr marL="285750" lvl="1" indent="-285750">
              <a:buFont typeface="Arial" panose="020B0604020202020204" pitchFamily="34" charset="0"/>
              <a:buChar char="•"/>
            </a:pPr>
            <a:r>
              <a:rPr lang="en-US" dirty="0"/>
              <a:t>Development Time (Your Hackathon Time)</a:t>
            </a:r>
            <a:endParaRPr lang="en-US" dirty="0"/>
          </a:p>
          <a:p>
            <a:pPr marL="285750" lvl="1" indent="-285750">
              <a:buFont typeface="Arial" panose="020B0604020202020204" pitchFamily="34" charset="0"/>
              <a:buChar char="•"/>
            </a:pPr>
            <a:r>
              <a:rPr lang="en-US" dirty="0"/>
              <a:t>Possible API Costs (depending on data source usage)</a:t>
            </a:r>
            <a:endParaRPr lang="en-US" dirty="0"/>
          </a:p>
          <a:p>
            <a:pPr marL="0" lvl="0" indent="0" algn="l" rtl="0">
              <a:lnSpc>
                <a:spcPct val="115000"/>
              </a:lnSpc>
              <a:spcBef>
                <a:spcPts val="0"/>
              </a:spcBef>
              <a:spcAft>
                <a:spcPts val="0"/>
              </a:spcAft>
              <a:buNone/>
            </a:pPr>
            <a:endParaRPr sz="1600" dirty="0">
              <a:solidFill>
                <a:schemeClr val="dk1"/>
              </a:solidFill>
              <a:latin typeface="Google Sans Medium"/>
              <a:ea typeface="Google Sans Medium"/>
              <a:cs typeface="Google Sans Medium"/>
              <a:sym typeface="Google Sans Medium"/>
            </a:endParaRPr>
          </a:p>
          <a:p>
            <a:pPr marL="0" lvl="0" indent="0" algn="l" rtl="0">
              <a:lnSpc>
                <a:spcPct val="115000"/>
              </a:lnSpc>
              <a:spcBef>
                <a:spcPts val="1200"/>
              </a:spcBef>
              <a:spcAft>
                <a:spcPts val="1200"/>
              </a:spcAft>
              <a:buNone/>
            </a:pPr>
            <a:endParaRPr sz="1600" dirty="0">
              <a:solidFill>
                <a:schemeClr val="dk1"/>
              </a:solidFill>
              <a:latin typeface="Google Sans Medium"/>
              <a:ea typeface="Google Sans Medium"/>
              <a:cs typeface="Google Sans Medium"/>
              <a:sym typeface="Google Sans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pic>
        <p:nvPicPr>
          <p:cNvPr id="117" name="Google Shape;117;p23" title="Artboard eee– 2.png"/>
          <p:cNvPicPr preferRelativeResize="0"/>
          <p:nvPr/>
        </p:nvPicPr>
        <p:blipFill rotWithShape="1">
          <a:blip r:embed="rId1"/>
          <a:srcRect/>
          <a:stretch>
            <a:fillRect/>
          </a:stretch>
        </p:blipFill>
        <p:spPr>
          <a:xfrm>
            <a:off x="0" y="0"/>
            <a:ext cx="9144008" cy="5143501"/>
          </a:xfrm>
          <a:prstGeom prst="rect">
            <a:avLst/>
          </a:prstGeom>
          <a:noFill/>
          <a:ln>
            <a:noFill/>
          </a:ln>
        </p:spPr>
      </p:pic>
      <p:sp>
        <p:nvSpPr>
          <p:cNvPr id="2" name="TextBox 1"/>
          <p:cNvSpPr txBox="1"/>
          <p:nvPr/>
        </p:nvSpPr>
        <p:spPr>
          <a:xfrm>
            <a:off x="353568" y="975360"/>
            <a:ext cx="8790432" cy="2261235"/>
          </a:xfrm>
          <a:prstGeom prst="rect">
            <a:avLst/>
          </a:prstGeom>
          <a:noFill/>
        </p:spPr>
        <p:txBody>
          <a:bodyPr wrap="square" rtlCol="0">
            <a:spAutoFit/>
          </a:bodyPr>
          <a:lstStyle/>
          <a:p>
            <a:r>
              <a:rPr lang="en-US" b="1" dirty="0"/>
              <a:t>Benefits &amp; Impact</a:t>
            </a:r>
            <a:endParaRPr lang="en-US" dirty="0"/>
          </a:p>
          <a:p>
            <a:endParaRPr lang="en-US" b="1" dirty="0"/>
          </a:p>
          <a:p>
            <a:r>
              <a:rPr lang="en-US" dirty="0"/>
              <a:t>Transforming Spatial Analysis: Faster, Smarter, and More Accessible with </a:t>
            </a:r>
            <a:r>
              <a:rPr lang="en-US" dirty="0" err="1"/>
              <a:t>BodhRishi</a:t>
            </a:r>
            <a:endParaRPr lang="en-US" dirty="0"/>
          </a:p>
          <a:p>
            <a:endParaRPr lang="en-US" dirty="0"/>
          </a:p>
          <a:p>
            <a:pPr lvl="1">
              <a:spcBef>
                <a:spcPts val="200"/>
              </a:spcBef>
              <a:spcAft>
                <a:spcPts val="200"/>
              </a:spcAft>
            </a:pPr>
            <a:r>
              <a:rPr lang="en-US" altLang="en-GB" b="1" dirty="0"/>
              <a:t>Increased Efficiency:</a:t>
            </a:r>
            <a:r>
              <a:rPr lang="en-US" altLang="en-GB" dirty="0"/>
              <a:t> Automate complex workflows, which saves time and effort.  </a:t>
            </a:r>
            <a:endParaRPr lang="en-US" altLang="en-GB" dirty="0"/>
          </a:p>
          <a:p>
            <a:pPr lvl="1">
              <a:spcBef>
                <a:spcPts val="200"/>
              </a:spcBef>
              <a:spcAft>
                <a:spcPts val="200"/>
              </a:spcAft>
            </a:pPr>
            <a:r>
              <a:rPr lang="en-US" altLang="en-GB" b="1" dirty="0"/>
              <a:t>Improved Accuracy:</a:t>
            </a:r>
            <a:r>
              <a:rPr lang="en-US" altLang="en-GB" dirty="0"/>
              <a:t> Chain-of-Thought reasoning reduces errors.  </a:t>
            </a:r>
            <a:endParaRPr lang="en-US" altLang="en-GB" dirty="0"/>
          </a:p>
          <a:p>
            <a:pPr lvl="1">
              <a:spcBef>
                <a:spcPts val="200"/>
              </a:spcBef>
              <a:spcAft>
                <a:spcPts val="200"/>
              </a:spcAft>
            </a:pPr>
            <a:r>
              <a:rPr lang="en-US" altLang="en-GB" b="1" dirty="0"/>
              <a:t>Better Accessibility:</a:t>
            </a:r>
            <a:r>
              <a:rPr lang="en-US" altLang="en-GB" dirty="0"/>
              <a:t> Help non-experts with powerful spatial analysis tools.  </a:t>
            </a:r>
            <a:endParaRPr lang="en-US" altLang="en-GB" dirty="0"/>
          </a:p>
          <a:p>
            <a:pPr lvl="1">
              <a:spcBef>
                <a:spcPts val="200"/>
              </a:spcBef>
              <a:spcAft>
                <a:spcPts val="200"/>
              </a:spcAft>
            </a:pPr>
            <a:r>
              <a:rPr lang="en-US" altLang="en-GB" b="1" dirty="0"/>
              <a:t>Data-Driven Decision Making:</a:t>
            </a:r>
            <a:r>
              <a:rPr lang="en-US" altLang="en-GB" dirty="0"/>
              <a:t> Get deeper insights from geospatial data.  </a:t>
            </a:r>
            <a:endParaRPr lang="en-US" altLang="en-GB" dirty="0"/>
          </a:p>
          <a:p>
            <a:pPr lvl="1">
              <a:spcBef>
                <a:spcPts val="200"/>
              </a:spcBef>
              <a:spcAft>
                <a:spcPts val="200"/>
              </a:spcAft>
            </a:pPr>
            <a:r>
              <a:rPr lang="en-US" altLang="en-GB" b="1" dirty="0"/>
              <a:t>Faster Response to Critical Needs:</a:t>
            </a:r>
            <a:r>
              <a:rPr lang="en-US" altLang="en-GB" dirty="0"/>
              <a:t> Allow quick analysis for disaster response, urban planning, and more.  </a:t>
            </a:r>
            <a:endParaRPr lang="en-US" altLang="en-GB"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122" name="Google Shape;122;p24" title="Artboard eee– 3.png"/>
          <p:cNvPicPr preferRelativeResize="0"/>
          <p:nvPr/>
        </p:nvPicPr>
        <p:blipFill rotWithShape="1">
          <a:blip r:embed="rId1"/>
          <a:srcRect/>
          <a:stretch>
            <a:fillRect/>
          </a:stretch>
        </p:blipFill>
        <p:spPr>
          <a:xfrm>
            <a:off x="0" y="0"/>
            <a:ext cx="9144008" cy="51435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Google Shape;62;p14" title="Artboard eee– 2.png"/>
          <p:cNvPicPr preferRelativeResize="0"/>
          <p:nvPr/>
        </p:nvPicPr>
        <p:blipFill rotWithShape="1">
          <a:blip r:embed="rId1"/>
          <a:srcRect/>
          <a:stretch>
            <a:fillRect/>
          </a:stretch>
        </p:blipFill>
        <p:spPr>
          <a:xfrm>
            <a:off x="0" y="0"/>
            <a:ext cx="9144008" cy="5143501"/>
          </a:xfrm>
          <a:prstGeom prst="rect">
            <a:avLst/>
          </a:prstGeom>
          <a:noFill/>
          <a:ln>
            <a:noFill/>
          </a:ln>
        </p:spPr>
      </p:pic>
      <p:sp>
        <p:nvSpPr>
          <p:cNvPr id="63" name="Google Shape;63;p14"/>
          <p:cNvSpPr txBox="1"/>
          <p:nvPr/>
        </p:nvSpPr>
        <p:spPr>
          <a:xfrm>
            <a:off x="3370500" y="702175"/>
            <a:ext cx="2403000" cy="465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200"/>
              </a:spcAft>
              <a:buSzPts val="1018"/>
              <a:buNone/>
            </a:pPr>
            <a:r>
              <a:rPr lang="en-GB" sz="2050">
                <a:solidFill>
                  <a:schemeClr val="dk1"/>
                </a:solidFill>
                <a:latin typeface="Google Sans Medium"/>
                <a:ea typeface="Google Sans Medium"/>
                <a:cs typeface="Google Sans Medium"/>
                <a:sym typeface="Google Sans Medium"/>
              </a:rPr>
              <a:t>Team Members</a:t>
            </a:r>
            <a:endParaRPr sz="2050">
              <a:solidFill>
                <a:schemeClr val="dk1"/>
              </a:solidFill>
              <a:latin typeface="Google Sans Medium"/>
              <a:ea typeface="Google Sans Medium"/>
              <a:cs typeface="Google Sans Medium"/>
              <a:sym typeface="Google Sans Medium"/>
            </a:endParaRPr>
          </a:p>
        </p:txBody>
      </p:sp>
      <p:graphicFrame>
        <p:nvGraphicFramePr>
          <p:cNvPr id="64" name="Google Shape;64;p14"/>
          <p:cNvGraphicFramePr/>
          <p:nvPr/>
        </p:nvGraphicFramePr>
        <p:xfrm>
          <a:off x="952500" y="1329450"/>
          <a:ext cx="7239000" cy="3589950"/>
        </p:xfrm>
        <a:graphic>
          <a:graphicData uri="http://schemas.openxmlformats.org/drawingml/2006/table">
            <a:tbl>
              <a:tblPr>
                <a:noFill/>
                <a:tableStyleId>{75F93CE8-30DC-48A0-B7A9-AE54D945A0F6}</a:tableStyleId>
              </a:tblPr>
              <a:tblGrid>
                <a:gridCol w="3619500"/>
                <a:gridCol w="3619500"/>
              </a:tblGrid>
              <a:tr h="1794975">
                <a:tc>
                  <a:txBody>
                    <a:bodyPr/>
                    <a:lstStyle/>
                    <a:p>
                      <a:pPr marL="0" lvl="0" indent="0" algn="l" rtl="0">
                        <a:spcBef>
                          <a:spcPts val="0"/>
                        </a:spcBef>
                        <a:spcAft>
                          <a:spcPts val="0"/>
                        </a:spcAft>
                        <a:buNone/>
                      </a:pPr>
                      <a:r>
                        <a:rPr lang="en-GB"/>
                        <a:t>Team Leader: </a:t>
                      </a:r>
                      <a:endParaRPr lang="en-GB"/>
                    </a:p>
                    <a:p>
                      <a:pPr marL="0" lvl="0" indent="0" algn="l" rtl="0">
                        <a:spcBef>
                          <a:spcPts val="0"/>
                        </a:spcBef>
                        <a:spcAft>
                          <a:spcPts val="0"/>
                        </a:spcAft>
                        <a:buNone/>
                      </a:pPr>
                    </a:p>
                    <a:p>
                      <a:pPr marL="0" lvl="0" indent="0" algn="l" rtl="0">
                        <a:spcBef>
                          <a:spcPts val="0"/>
                        </a:spcBef>
                        <a:spcAft>
                          <a:spcPts val="0"/>
                        </a:spcAft>
                        <a:buNone/>
                      </a:pPr>
                      <a:r>
                        <a:rPr lang="en-GB"/>
                        <a:t>Name:</a:t>
                      </a:r>
                      <a:r>
                        <a:rPr lang="en-IN" altLang="en-GB"/>
                        <a:t> Dhanya J Nadig</a:t>
                      </a:r>
                      <a:endParaRPr lang="en-GB"/>
                    </a:p>
                    <a:p>
                      <a:pPr marL="0" lvl="0" indent="0" algn="l" rtl="0">
                        <a:spcBef>
                          <a:spcPts val="0"/>
                        </a:spcBef>
                        <a:spcAft>
                          <a:spcPts val="0"/>
                        </a:spcAft>
                        <a:buNone/>
                      </a:pPr>
                      <a:r>
                        <a:rPr lang="en-GB"/>
                        <a:t>College:</a:t>
                      </a:r>
                      <a:r>
                        <a:rPr lang="en-IN" altLang="en-GB"/>
                        <a:t> Dayananda Sagar Academy of Technology and Management</a:t>
                      </a:r>
                      <a:endParaRPr lang="en-IN" altLang="en-GB"/>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Team Member-1: </a:t>
                      </a:r>
                      <a:endParaRPr>
                        <a:solidFill>
                          <a:schemeClr val="dk1"/>
                        </a:solidFill>
                      </a:endParaRPr>
                    </a:p>
                    <a:p>
                      <a:pPr marL="0" lvl="0" indent="0" algn="l" rtl="0">
                        <a:spcBef>
                          <a:spcPts val="0"/>
                        </a:spcBef>
                        <a:spcAft>
                          <a:spcPts val="0"/>
                        </a:spcAft>
                        <a:buClr>
                          <a:schemeClr val="dk1"/>
                        </a:buClr>
                        <a:buSzPts val="1100"/>
                        <a:buFont typeface="Arial" panose="020B0604020202020204"/>
                        <a:buNone/>
                      </a:pP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Name:</a:t>
                      </a:r>
                      <a:r>
                        <a:rPr lang="en-IN" altLang="en-GB">
                          <a:solidFill>
                            <a:schemeClr val="dk1"/>
                          </a:solidFill>
                        </a:rPr>
                        <a:t> Monish.R</a:t>
                      </a: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College:</a:t>
                      </a:r>
                      <a:r>
                        <a:rPr lang="en-IN" altLang="en-GB">
                          <a:solidFill>
                            <a:schemeClr val="dk1"/>
                          </a:solidFill>
                        </a:rPr>
                        <a:t> </a:t>
                      </a:r>
                      <a:r>
                        <a:rPr lang="en-IN" altLang="en-GB" sz="1400">
                          <a:sym typeface="+mn-ea"/>
                        </a:rPr>
                        <a:t>Dayananda Sagar Academy of Technology and Management</a:t>
                      </a:r>
                      <a:endParaRPr>
                        <a:solidFill>
                          <a:schemeClr val="dk1"/>
                        </a:solidFill>
                      </a:endParaRPr>
                    </a:p>
                    <a:p>
                      <a:pPr marL="0" lvl="0" indent="0" algn="l" rtl="0">
                        <a:spcBef>
                          <a:spcPts val="0"/>
                        </a:spcBef>
                        <a:spcAft>
                          <a:spcPts val="0"/>
                        </a:spcAft>
                        <a:buNone/>
                      </a:p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r>
              <a:tr h="1794975">
                <a:tc>
                  <a:txBody>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Team Member-2: </a:t>
                      </a:r>
                      <a:endParaRPr>
                        <a:solidFill>
                          <a:schemeClr val="dk1"/>
                        </a:solidFill>
                      </a:endParaRPr>
                    </a:p>
                    <a:p>
                      <a:pPr marL="0" lvl="0" indent="0" algn="l" rtl="0">
                        <a:spcBef>
                          <a:spcPts val="0"/>
                        </a:spcBef>
                        <a:spcAft>
                          <a:spcPts val="0"/>
                        </a:spcAft>
                        <a:buClr>
                          <a:schemeClr val="dk1"/>
                        </a:buClr>
                        <a:buSzPts val="1100"/>
                        <a:buFont typeface="Arial" panose="020B0604020202020204"/>
                        <a:buNone/>
                      </a:pP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Name:</a:t>
                      </a:r>
                      <a:r>
                        <a:rPr lang="en-IN" altLang="en-GB">
                          <a:solidFill>
                            <a:schemeClr val="dk1"/>
                          </a:solidFill>
                        </a:rPr>
                        <a:t>Rituraj Singh</a:t>
                      </a: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College:</a:t>
                      </a:r>
                      <a:r>
                        <a:rPr lang="en-IN" altLang="en-GB">
                          <a:solidFill>
                            <a:schemeClr val="dk1"/>
                          </a:solidFill>
                        </a:rPr>
                        <a:t> </a:t>
                      </a:r>
                      <a:r>
                        <a:rPr lang="en-IN" altLang="en-GB" sz="1400">
                          <a:sym typeface="+mn-ea"/>
                        </a:rPr>
                        <a:t>Dayananda Sagar Academy of Technology and Management</a:t>
                      </a:r>
                      <a:endParaRPr>
                        <a:solidFill>
                          <a:schemeClr val="dk1"/>
                        </a:solidFill>
                      </a:endParaRPr>
                    </a:p>
                    <a:p>
                      <a:pPr marL="0" lvl="0" indent="0" algn="l" rtl="0">
                        <a:spcBef>
                          <a:spcPts val="0"/>
                        </a:spcBef>
                        <a:spcAft>
                          <a:spcPts val="0"/>
                        </a:spcAft>
                        <a:buClr>
                          <a:schemeClr val="dk1"/>
                        </a:buClr>
                        <a:buSzPts val="1100"/>
                        <a:buFont typeface="Arial" panose="020B0604020202020204"/>
                        <a:buNone/>
                      </a:pPr>
                      <a:endParaRPr>
                        <a:solidFill>
                          <a:schemeClr val="dk1"/>
                        </a:solidFill>
                      </a:endParaRPr>
                    </a:p>
                    <a:p>
                      <a:pPr marL="0" lvl="0" indent="0" algn="l" rtl="0">
                        <a:spcBef>
                          <a:spcPts val="0"/>
                        </a:spcBef>
                        <a:spcAft>
                          <a:spcPts val="0"/>
                        </a:spcAft>
                        <a:buNone/>
                      </a:p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Team Member-3: </a:t>
                      </a:r>
                      <a:endParaRPr>
                        <a:solidFill>
                          <a:schemeClr val="dk1"/>
                        </a:solidFill>
                      </a:endParaRPr>
                    </a:p>
                    <a:p>
                      <a:pPr marL="0" lvl="0" indent="0" algn="l" rtl="0">
                        <a:spcBef>
                          <a:spcPts val="0"/>
                        </a:spcBef>
                        <a:spcAft>
                          <a:spcPts val="0"/>
                        </a:spcAft>
                        <a:buClr>
                          <a:schemeClr val="dk1"/>
                        </a:buClr>
                        <a:buSzPts val="1100"/>
                        <a:buFont typeface="Arial" panose="020B0604020202020204"/>
                        <a:buNone/>
                      </a:pP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Name:</a:t>
                      </a:r>
                      <a:r>
                        <a:rPr lang="en-IN" altLang="en-GB">
                          <a:solidFill>
                            <a:schemeClr val="dk1"/>
                          </a:solidFill>
                        </a:rPr>
                        <a:t> Prashanth A N</a:t>
                      </a: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College:</a:t>
                      </a:r>
                      <a:r>
                        <a:rPr lang="en-IN" altLang="en-GB">
                          <a:solidFill>
                            <a:schemeClr val="dk1"/>
                          </a:solidFill>
                        </a:rPr>
                        <a:t> </a:t>
                      </a:r>
                      <a:r>
                        <a:rPr lang="en-IN" altLang="en-GB" sz="1400">
                          <a:sym typeface="+mn-ea"/>
                        </a:rPr>
                        <a:t>Dayananda Sagar Academy of Technology and Management</a:t>
                      </a:r>
                      <a:endParaRPr>
                        <a:solidFill>
                          <a:schemeClr val="dk1"/>
                        </a:solidFill>
                      </a:endParaRPr>
                    </a:p>
                    <a:p>
                      <a:pPr marL="0" lvl="0" indent="0" algn="l" rtl="0">
                        <a:spcBef>
                          <a:spcPts val="0"/>
                        </a:spcBef>
                        <a:spcAft>
                          <a:spcPts val="0"/>
                        </a:spcAft>
                        <a:buClr>
                          <a:schemeClr val="dk1"/>
                        </a:buClr>
                        <a:buSzPts val="1100"/>
                        <a:buFont typeface="Arial" panose="020B0604020202020204"/>
                        <a:buNone/>
                      </a:pPr>
                      <a:endParaRPr>
                        <a:solidFill>
                          <a:schemeClr val="dk1"/>
                        </a:solidFill>
                      </a:endParaRPr>
                    </a:p>
                    <a:p>
                      <a:pPr marL="0" lvl="0" indent="0" algn="l" rtl="0">
                        <a:spcBef>
                          <a:spcPts val="0"/>
                        </a:spcBef>
                        <a:spcAft>
                          <a:spcPts val="0"/>
                        </a:spcAft>
                        <a:buNone/>
                      </a:p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69" name="Google Shape;69;p15" title="Artboard eee– 2.png"/>
          <p:cNvPicPr preferRelativeResize="0"/>
          <p:nvPr/>
        </p:nvPicPr>
        <p:blipFill rotWithShape="1">
          <a:blip r:embed="rId1"/>
          <a:srcRect/>
          <a:stretch>
            <a:fillRect/>
          </a:stretch>
        </p:blipFill>
        <p:spPr>
          <a:xfrm>
            <a:off x="0" y="0"/>
            <a:ext cx="9144008" cy="5143501"/>
          </a:xfrm>
          <a:prstGeom prst="rect">
            <a:avLst/>
          </a:prstGeom>
          <a:noFill/>
          <a:ln>
            <a:noFill/>
          </a:ln>
        </p:spPr>
      </p:pic>
      <p:sp>
        <p:nvSpPr>
          <p:cNvPr id="70" name="Google Shape;70;p15"/>
          <p:cNvSpPr txBox="1"/>
          <p:nvPr/>
        </p:nvSpPr>
        <p:spPr>
          <a:xfrm>
            <a:off x="311700" y="863550"/>
            <a:ext cx="3650700" cy="83887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018"/>
              <a:buNone/>
            </a:pPr>
            <a:r>
              <a:rPr lang="en-GB" sz="1650" dirty="0">
                <a:solidFill>
                  <a:schemeClr val="dk1"/>
                </a:solidFill>
                <a:latin typeface="Google Sans Medium"/>
                <a:ea typeface="Google Sans Medium"/>
                <a:cs typeface="Google Sans Medium"/>
                <a:sym typeface="Google Sans Medium"/>
              </a:rPr>
              <a:t>Brief about the Idea:</a:t>
            </a:r>
            <a:endParaRPr sz="1650" dirty="0">
              <a:solidFill>
                <a:schemeClr val="dk1"/>
              </a:solidFill>
              <a:latin typeface="Google Sans Medium"/>
              <a:ea typeface="Google Sans Medium"/>
              <a:cs typeface="Google Sans Medium"/>
              <a:sym typeface="Google Sans Medium"/>
            </a:endParaRPr>
          </a:p>
        </p:txBody>
      </p:sp>
      <p:sp>
        <p:nvSpPr>
          <p:cNvPr id="2" name="TextBox 1"/>
          <p:cNvSpPr txBox="1"/>
          <p:nvPr/>
        </p:nvSpPr>
        <p:spPr>
          <a:xfrm>
            <a:off x="1072908" y="1702420"/>
            <a:ext cx="7107936" cy="953135"/>
          </a:xfrm>
          <a:prstGeom prst="rect">
            <a:avLst/>
          </a:prstGeom>
          <a:noFill/>
        </p:spPr>
        <p:txBody>
          <a:bodyPr wrap="square" rtlCol="0">
            <a:spAutoFit/>
          </a:bodyPr>
          <a:lstStyle/>
          <a:p>
            <a:r>
              <a:rPr lang="en-US" altLang="en-GB" dirty="0"/>
              <a:t>BodhRishi is a new system that uses a Large Language Model (LLM) to automatically create and run GIS workflows from natural language queries. It connects complex geospatial data with users. This way, it makes spatial analysis faster, simpler, and smarter.</a:t>
            </a:r>
            <a:endParaRPr lang="en-US" altLang="en-GB"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75" name="Google Shape;75;p16" title="Artboard eee– 2.png"/>
          <p:cNvPicPr preferRelativeResize="0"/>
          <p:nvPr/>
        </p:nvPicPr>
        <p:blipFill rotWithShape="1">
          <a:blip r:embed="rId1"/>
          <a:srcRect/>
          <a:stretch>
            <a:fillRect/>
          </a:stretch>
        </p:blipFill>
        <p:spPr>
          <a:xfrm>
            <a:off x="0" y="0"/>
            <a:ext cx="9144008" cy="5143501"/>
          </a:xfrm>
          <a:prstGeom prst="rect">
            <a:avLst/>
          </a:prstGeom>
          <a:noFill/>
          <a:ln>
            <a:noFill/>
          </a:ln>
        </p:spPr>
      </p:pic>
      <p:sp>
        <p:nvSpPr>
          <p:cNvPr id="76" name="Google Shape;76;p16"/>
          <p:cNvSpPr txBox="1"/>
          <p:nvPr/>
        </p:nvSpPr>
        <p:spPr>
          <a:xfrm>
            <a:off x="0" y="514145"/>
            <a:ext cx="7569300" cy="511767"/>
          </a:xfrm>
          <a:prstGeom prst="rect">
            <a:avLst/>
          </a:prstGeom>
          <a:noFill/>
          <a:ln>
            <a:noFill/>
          </a:ln>
        </p:spPr>
        <p:txBody>
          <a:bodyPr spcFirstLastPara="1" wrap="square" lIns="91425" tIns="91425" rIns="91425" bIns="91425" anchor="t" anchorCtr="0">
            <a:normAutofit fontScale="32500" lnSpcReduction="20000"/>
          </a:bodyPr>
          <a:lstStyle/>
          <a:p>
            <a:pPr marL="0" lvl="0" indent="0" algn="l" rtl="0">
              <a:lnSpc>
                <a:spcPct val="115000"/>
              </a:lnSpc>
              <a:spcBef>
                <a:spcPts val="0"/>
              </a:spcBef>
              <a:spcAft>
                <a:spcPts val="0"/>
              </a:spcAft>
              <a:buSzPts val="254"/>
              <a:buNone/>
            </a:pPr>
            <a:r>
              <a:rPr lang="en-GB" sz="6450" dirty="0">
                <a:solidFill>
                  <a:schemeClr val="dk1"/>
                </a:solidFill>
                <a:latin typeface="Google Sans Medium"/>
                <a:ea typeface="Google Sans Medium"/>
                <a:cs typeface="Google Sans Medium"/>
                <a:sym typeface="Google Sans Medium"/>
              </a:rPr>
              <a:t>  Opportunity should be able to explain the following:</a:t>
            </a:r>
            <a:endParaRPr lang="en-GB" sz="6450" dirty="0">
              <a:solidFill>
                <a:schemeClr val="dk1"/>
              </a:solidFill>
              <a:latin typeface="Google Sans Medium"/>
              <a:ea typeface="Google Sans Medium"/>
              <a:cs typeface="Google Sans Medium"/>
              <a:sym typeface="Google Sans Medium"/>
            </a:endParaRPr>
          </a:p>
          <a:p>
            <a:pPr marL="0" lvl="0" indent="0" algn="l" rtl="0">
              <a:lnSpc>
                <a:spcPct val="115000"/>
              </a:lnSpc>
              <a:spcBef>
                <a:spcPts val="0"/>
              </a:spcBef>
              <a:spcAft>
                <a:spcPts val="0"/>
              </a:spcAft>
              <a:buSzPts val="254"/>
              <a:buNone/>
            </a:pPr>
            <a:endParaRPr sz="6450" dirty="0">
              <a:solidFill>
                <a:schemeClr val="dk2"/>
              </a:solidFill>
              <a:latin typeface="Google Sans"/>
              <a:ea typeface="Google Sans"/>
              <a:cs typeface="Google Sans"/>
              <a:sym typeface="Google Sans"/>
            </a:endParaRPr>
          </a:p>
          <a:p>
            <a:pPr marL="0" lvl="0" indent="0" algn="l" rtl="0">
              <a:lnSpc>
                <a:spcPct val="115000"/>
              </a:lnSpc>
              <a:spcBef>
                <a:spcPts val="1200"/>
              </a:spcBef>
              <a:spcAft>
                <a:spcPts val="1200"/>
              </a:spcAft>
              <a:buSzPct val="62000"/>
              <a:buNone/>
            </a:pPr>
            <a:endParaRPr sz="1650" dirty="0">
              <a:solidFill>
                <a:schemeClr val="dk1"/>
              </a:solidFill>
              <a:latin typeface="Google Sans"/>
              <a:ea typeface="Google Sans"/>
              <a:cs typeface="Google Sans"/>
              <a:sym typeface="Google Sans"/>
            </a:endParaRPr>
          </a:p>
        </p:txBody>
      </p:sp>
      <p:sp>
        <p:nvSpPr>
          <p:cNvPr id="2" name="TextBox 1"/>
          <p:cNvSpPr txBox="1"/>
          <p:nvPr/>
        </p:nvSpPr>
        <p:spPr>
          <a:xfrm>
            <a:off x="126380" y="770028"/>
            <a:ext cx="9017620" cy="3969385"/>
          </a:xfrm>
          <a:prstGeom prst="rect">
            <a:avLst/>
          </a:prstGeom>
          <a:noFill/>
        </p:spPr>
        <p:txBody>
          <a:bodyPr wrap="square" rtlCol="0">
            <a:spAutoFit/>
          </a:bodyPr>
          <a:lstStyle/>
          <a:p>
            <a:endParaRPr lang="en-US" dirty="0"/>
          </a:p>
          <a:p>
            <a:r>
              <a:rPr lang="en-US" dirty="0"/>
              <a:t>Democratizing Spatial Intelligence: Making GIS Accessible to All</a:t>
            </a:r>
            <a:endParaRPr lang="en-US" dirty="0"/>
          </a:p>
          <a:p>
            <a:pPr lvl="1"/>
            <a:endParaRPr lang="en-US" b="1" dirty="0"/>
          </a:p>
          <a:p>
            <a:pPr lvl="1"/>
            <a:r>
              <a:rPr lang="en-US" b="1" dirty="0"/>
              <a:t>How different is it from existing ideas?</a:t>
            </a:r>
            <a:endParaRPr lang="en-US" dirty="0"/>
          </a:p>
          <a:p>
            <a:pPr lvl="2"/>
            <a:r>
              <a:rPr lang="en-US" altLang="en-GB" dirty="0"/>
              <a:t>Most current solutions are either rule-based systems with limited flexibility or require a lot of coding knowledge. We use a Chain-of-Thought LLM, which can reason through complex spatial problems and adapt workflows as needed. Unlike existing tools, we use RAG with GIS knowledge to give the LLM the necessary context.</a:t>
            </a:r>
            <a:endParaRPr lang="en-US" altLang="en-GB" dirty="0"/>
          </a:p>
          <a:p>
            <a:pPr lvl="2"/>
            <a:endParaRPr lang="en-US" altLang="en-GB" dirty="0"/>
          </a:p>
          <a:p>
            <a:pPr lvl="1"/>
            <a:r>
              <a:rPr lang="en-US" b="1" dirty="0"/>
              <a:t>How will it be able to solve the problem?</a:t>
            </a:r>
            <a:endParaRPr lang="en-US" dirty="0"/>
          </a:p>
          <a:p>
            <a:pPr lvl="2"/>
            <a:r>
              <a:rPr lang="en-US" altLang="en-GB" dirty="0"/>
              <a:t>It interprets user queries, breaks them down into logical steps, and creates a custom GIS workflow. The system then runs this workflow automatically, producing meaningful results and visualizations.</a:t>
            </a:r>
            <a:endParaRPr lang="en-US" altLang="en-GB" dirty="0"/>
          </a:p>
          <a:p>
            <a:pPr lvl="2"/>
            <a:endParaRPr lang="en-US" altLang="en-GB" dirty="0"/>
          </a:p>
          <a:p>
            <a:pPr lvl="1"/>
            <a:r>
              <a:rPr lang="en-US" altLang="en-GB" b="1" dirty="0"/>
              <a:t>Unique Selling Points of the proposed solution: </a:t>
            </a:r>
            <a:endParaRPr lang="en-US" altLang="en-GB" b="1" dirty="0"/>
          </a:p>
          <a:p>
            <a:pPr marL="285750" lvl="4" indent="-285750">
              <a:buFont typeface="Arial" panose="020B0604020202020204" pitchFamily="34" charset="0"/>
              <a:buChar char="•"/>
            </a:pPr>
            <a:r>
              <a:rPr lang="en-US" altLang="en-GB" b="1" dirty="0"/>
              <a:t>Natural Language Interface:</a:t>
            </a:r>
            <a:r>
              <a:rPr lang="en-US" altLang="en-GB" dirty="0"/>
              <a:t> Simple and easy to use for non-experts.  </a:t>
            </a:r>
            <a:endParaRPr lang="en-US" altLang="en-GB" dirty="0"/>
          </a:p>
          <a:p>
            <a:pPr marL="285750" lvl="4" indent="-285750">
              <a:buFont typeface="Arial" panose="020B0604020202020204" pitchFamily="34" charset="0"/>
              <a:buChar char="•"/>
            </a:pPr>
            <a:r>
              <a:rPr lang="en-US" altLang="en-GB" b="1" dirty="0"/>
              <a:t>Automated Workflow Generation: </a:t>
            </a:r>
            <a:r>
              <a:rPr lang="en-US" altLang="en-GB" dirty="0"/>
              <a:t>LLM reasons through the problem without pre-defined templates.  </a:t>
            </a:r>
            <a:endParaRPr lang="en-US" altLang="en-GB" dirty="0"/>
          </a:p>
          <a:p>
            <a:pPr marL="285750" lvl="4" indent="-285750">
              <a:buFont typeface="Arial" panose="020B0604020202020204" pitchFamily="34" charset="0"/>
              <a:buChar char="•"/>
            </a:pPr>
            <a:r>
              <a:rPr lang="en-US" altLang="en-GB" b="1" dirty="0"/>
              <a:t>GIS Knowledge Integration:</a:t>
            </a:r>
            <a:r>
              <a:rPr lang="en-US" altLang="en-GB" dirty="0"/>
              <a:t> RAG system provides relevant spatial context and best practices.  </a:t>
            </a:r>
            <a:endParaRPr lang="en-US" altLang="en-GB" dirty="0"/>
          </a:p>
          <a:p>
            <a:pPr marL="285750" lvl="4" indent="-285750">
              <a:buFont typeface="Arial" panose="020B0604020202020204" pitchFamily="34" charset="0"/>
              <a:buChar char="•"/>
            </a:pPr>
            <a:r>
              <a:rPr lang="en-US" altLang="en-GB" b="1" dirty="0"/>
              <a:t>End-to-End Automation:</a:t>
            </a:r>
            <a:r>
              <a:rPr lang="en-US" altLang="en-GB" dirty="0"/>
              <a:t> From query to results, minimizing manual work.  </a:t>
            </a:r>
            <a:endParaRPr lang="en-US" altLang="en-GB" dirty="0"/>
          </a:p>
          <a:p>
            <a:pPr marL="285750" lvl="4" indent="-285750">
              <a:buFont typeface="Arial" panose="020B0604020202020204" pitchFamily="34" charset="0"/>
              <a:buChar char="•"/>
            </a:pPr>
            <a:r>
              <a:rPr lang="en-US" altLang="en-GB" b="1" dirty="0"/>
              <a:t>Chain-of-Thought Reasoning:</a:t>
            </a:r>
            <a:r>
              <a:rPr lang="en-US" altLang="en-GB" dirty="0"/>
              <a:t> Increases reliability and traceability.</a:t>
            </a:r>
            <a:endParaRPr lang="en-US" altLang="en-GB"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pic>
        <p:nvPicPr>
          <p:cNvPr id="81" name="Google Shape;81;p17" title="Artboard eee– 2.png"/>
          <p:cNvPicPr preferRelativeResize="0"/>
          <p:nvPr/>
        </p:nvPicPr>
        <p:blipFill rotWithShape="1">
          <a:blip r:embed="rId1"/>
          <a:srcRect/>
          <a:stretch>
            <a:fillRect/>
          </a:stretch>
        </p:blipFill>
        <p:spPr>
          <a:xfrm>
            <a:off x="0" y="0"/>
            <a:ext cx="9144008" cy="5143501"/>
          </a:xfrm>
          <a:prstGeom prst="rect">
            <a:avLst/>
          </a:prstGeom>
          <a:noFill/>
          <a:ln>
            <a:noFill/>
          </a:ln>
        </p:spPr>
      </p:pic>
      <p:sp>
        <p:nvSpPr>
          <p:cNvPr id="82" name="Google Shape;82;p17"/>
          <p:cNvSpPr txBox="1"/>
          <p:nvPr/>
        </p:nvSpPr>
        <p:spPr>
          <a:xfrm>
            <a:off x="192754" y="588486"/>
            <a:ext cx="7569300" cy="474596"/>
          </a:xfrm>
          <a:prstGeom prst="rect">
            <a:avLst/>
          </a:prstGeom>
          <a:noFill/>
          <a:ln>
            <a:noFill/>
          </a:ln>
        </p:spPr>
        <p:txBody>
          <a:bodyPr spcFirstLastPara="1" wrap="square" lIns="91425" tIns="91425" rIns="91425" bIns="91425" anchor="t" anchorCtr="0">
            <a:normAutofit fontScale="85000" lnSpcReduction="20000"/>
          </a:bodyPr>
          <a:lstStyle/>
          <a:p>
            <a:pPr marL="0" lvl="0" indent="0" algn="l" rtl="0">
              <a:lnSpc>
                <a:spcPct val="150000"/>
              </a:lnSpc>
              <a:spcBef>
                <a:spcPts val="0"/>
              </a:spcBef>
              <a:spcAft>
                <a:spcPts val="0"/>
              </a:spcAft>
              <a:buNone/>
            </a:pPr>
            <a:r>
              <a:rPr lang="en-GB" sz="1600" dirty="0">
                <a:solidFill>
                  <a:schemeClr val="dk1"/>
                </a:solidFill>
                <a:latin typeface="Google Sans Medium"/>
                <a:ea typeface="Google Sans Medium"/>
                <a:cs typeface="Google Sans Medium"/>
                <a:sym typeface="Google Sans Medium"/>
              </a:rPr>
              <a:t>List of features offered by the solution</a:t>
            </a:r>
            <a:endParaRPr lang="en-GB" sz="1600" dirty="0">
              <a:solidFill>
                <a:schemeClr val="dk1"/>
              </a:solidFill>
              <a:latin typeface="Google Sans Medium"/>
              <a:ea typeface="Google Sans Medium"/>
              <a:cs typeface="Google Sans Medium"/>
              <a:sym typeface="Google Sans Medium"/>
            </a:endParaRPr>
          </a:p>
          <a:p>
            <a:pPr marL="0" lvl="0" indent="0" algn="l" rtl="0">
              <a:lnSpc>
                <a:spcPct val="150000"/>
              </a:lnSpc>
              <a:spcBef>
                <a:spcPts val="0"/>
              </a:spcBef>
              <a:spcAft>
                <a:spcPts val="0"/>
              </a:spcAft>
              <a:buNone/>
            </a:pPr>
            <a:endParaRPr sz="1600" dirty="0">
              <a:solidFill>
                <a:schemeClr val="dk1"/>
              </a:solidFill>
              <a:latin typeface="Google Sans Medium"/>
              <a:ea typeface="Google Sans Medium"/>
              <a:cs typeface="Google Sans Medium"/>
              <a:sym typeface="Google Sans Medium"/>
            </a:endParaRPr>
          </a:p>
        </p:txBody>
      </p:sp>
      <p:sp>
        <p:nvSpPr>
          <p:cNvPr id="2" name="TextBox 1"/>
          <p:cNvSpPr txBox="1"/>
          <p:nvPr/>
        </p:nvSpPr>
        <p:spPr>
          <a:xfrm>
            <a:off x="260196" y="1449659"/>
            <a:ext cx="8103220" cy="2676525"/>
          </a:xfrm>
          <a:prstGeom prst="rect">
            <a:avLst/>
          </a:prstGeom>
          <a:noFill/>
        </p:spPr>
        <p:txBody>
          <a:bodyPr wrap="square" rtlCol="0">
            <a:spAutoFit/>
          </a:bodyPr>
          <a:lstStyle/>
          <a:p>
            <a:r>
              <a:rPr lang="en-US" dirty="0"/>
              <a:t>Unlock the Power of Location Intelligence with </a:t>
            </a:r>
            <a:r>
              <a:rPr lang="en-US" dirty="0" err="1"/>
              <a:t>BodhRishi's</a:t>
            </a:r>
            <a:r>
              <a:rPr lang="en-US" dirty="0"/>
              <a:t> Features:</a:t>
            </a:r>
            <a:endParaRPr lang="en-US" dirty="0"/>
          </a:p>
          <a:p>
            <a:endParaRPr lang="en-US" b="1" dirty="0"/>
          </a:p>
          <a:p>
            <a:r>
              <a:rPr lang="en-US" altLang="en-GB" b="1" dirty="0"/>
              <a:t>List of Features:</a:t>
            </a:r>
            <a:endParaRPr lang="en-US" altLang="en-GB" b="1" dirty="0"/>
          </a:p>
          <a:p>
            <a:endParaRPr lang="en-US" altLang="en-GB" b="1" dirty="0"/>
          </a:p>
          <a:p>
            <a:pPr marL="285750" indent="-285750">
              <a:buFont typeface="Arial" panose="020B0604020202020204" pitchFamily="34" charset="0"/>
              <a:buChar char="•"/>
            </a:pPr>
            <a:r>
              <a:rPr lang="en-US" altLang="en-GB" b="1" dirty="0"/>
              <a:t>Natural Language Query Processing: </a:t>
            </a:r>
            <a:r>
              <a:rPr lang="en-US" altLang="en-GB" dirty="0"/>
              <a:t>Understand complex spatial requests.</a:t>
            </a:r>
            <a:endParaRPr lang="en-US" altLang="en-GB" dirty="0"/>
          </a:p>
          <a:p>
            <a:pPr marL="285750" indent="-285750">
              <a:buFont typeface="Arial" panose="020B0604020202020204" pitchFamily="34" charset="0"/>
              <a:buChar char="•"/>
            </a:pPr>
            <a:r>
              <a:rPr lang="en-US" altLang="en-GB" b="1" dirty="0"/>
              <a:t>Chain-of-Thought Reasoning: </a:t>
            </a:r>
            <a:r>
              <a:rPr lang="en-US" altLang="en-GB" dirty="0"/>
              <a:t>A step-by-step problem-solving approach.</a:t>
            </a:r>
            <a:endParaRPr lang="en-US" altLang="en-GB" dirty="0"/>
          </a:p>
          <a:p>
            <a:pPr marL="285750" indent="-285750">
              <a:buFont typeface="Arial" panose="020B0604020202020204" pitchFamily="34" charset="0"/>
              <a:buChar char="•"/>
            </a:pPr>
            <a:r>
              <a:rPr lang="en-US" altLang="en-GB" b="1" dirty="0"/>
              <a:t>Automated Workflow Generation: </a:t>
            </a:r>
            <a:r>
              <a:rPr lang="en-US" altLang="en-GB" dirty="0"/>
              <a:t>Creates GIS workflows in JSON or YAML format.</a:t>
            </a:r>
            <a:endParaRPr lang="en-US" altLang="en-GB" dirty="0"/>
          </a:p>
          <a:p>
            <a:pPr marL="285750" indent="-285750">
              <a:buFont typeface="Arial" panose="020B0604020202020204" pitchFamily="34" charset="0"/>
              <a:buChar char="•"/>
            </a:pPr>
            <a:r>
              <a:rPr lang="en-US" altLang="en-GB" b="1" dirty="0"/>
              <a:t>RAG System Integration:</a:t>
            </a:r>
            <a:r>
              <a:rPr lang="en-US" altLang="en-GB" dirty="0"/>
              <a:t> Improves the LLM with relevant GIS knowledge.</a:t>
            </a:r>
            <a:endParaRPr lang="en-US" altLang="en-GB" dirty="0"/>
          </a:p>
          <a:p>
            <a:pPr marL="285750" indent="-285750">
              <a:buFont typeface="Arial" panose="020B0604020202020204" pitchFamily="34" charset="0"/>
              <a:buChar char="•"/>
            </a:pPr>
            <a:r>
              <a:rPr lang="en-US" altLang="en-GB" b="1" dirty="0"/>
              <a:t>Workflow Execution Engine:</a:t>
            </a:r>
            <a:r>
              <a:rPr lang="en-US" altLang="en-GB" dirty="0"/>
              <a:t> Automatically runs generated workflows using GIS libraries.</a:t>
            </a:r>
            <a:endParaRPr lang="en-US" altLang="en-GB" dirty="0"/>
          </a:p>
          <a:p>
            <a:pPr marL="285750" indent="-285750">
              <a:buFont typeface="Arial" panose="020B0604020202020204" pitchFamily="34" charset="0"/>
              <a:buChar char="•"/>
            </a:pPr>
            <a:r>
              <a:rPr lang="en-US" altLang="en-GB" b="1" dirty="0"/>
              <a:t>Data Source Integration: </a:t>
            </a:r>
            <a:r>
              <a:rPr lang="en-US" altLang="en-GB" dirty="0"/>
              <a:t>Access OSM, Bhoonidhi, and other data sources.</a:t>
            </a:r>
            <a:endParaRPr lang="en-US" altLang="en-GB" dirty="0"/>
          </a:p>
          <a:p>
            <a:pPr marL="285750" indent="-285750">
              <a:buFont typeface="Arial" panose="020B0604020202020204" pitchFamily="34" charset="0"/>
              <a:buChar char="•"/>
            </a:pPr>
            <a:r>
              <a:rPr lang="en-US" altLang="en-GB" b="1" dirty="0"/>
              <a:t>Interactive Streamlit Interface: </a:t>
            </a:r>
            <a:r>
              <a:rPr lang="en-US" altLang="en-GB" dirty="0"/>
              <a:t>A user-friendly platform for analysis.</a:t>
            </a:r>
            <a:endParaRPr lang="en-US" altLang="en-GB" dirty="0"/>
          </a:p>
          <a:p>
            <a:pPr marL="285750" indent="-285750">
              <a:buFont typeface="Arial" panose="020B0604020202020204" pitchFamily="34" charset="0"/>
              <a:buChar char="•"/>
            </a:pPr>
            <a:r>
              <a:rPr lang="en-US" altLang="en-GB" b="1" dirty="0"/>
              <a:t>Result Visualization: </a:t>
            </a:r>
            <a:r>
              <a:rPr lang="en-US" altLang="en-GB" dirty="0"/>
              <a:t>Display outputs on interactive maps and charts.  </a:t>
            </a:r>
            <a:endParaRPr lang="en-US" altLang="en-GB"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pic>
        <p:nvPicPr>
          <p:cNvPr id="87" name="Google Shape;87;p18" title="Artboard eee– 2.png"/>
          <p:cNvPicPr preferRelativeResize="0"/>
          <p:nvPr/>
        </p:nvPicPr>
        <p:blipFill rotWithShape="1">
          <a:blip r:embed="rId1"/>
          <a:srcRect/>
          <a:stretch>
            <a:fillRect/>
          </a:stretch>
        </p:blipFill>
        <p:spPr>
          <a:xfrm>
            <a:off x="0" y="0"/>
            <a:ext cx="9144008" cy="5143501"/>
          </a:xfrm>
          <a:prstGeom prst="rect">
            <a:avLst/>
          </a:prstGeom>
          <a:noFill/>
          <a:ln>
            <a:noFill/>
          </a:ln>
        </p:spPr>
      </p:pic>
      <p:sp>
        <p:nvSpPr>
          <p:cNvPr id="88" name="Google Shape;88;p18"/>
          <p:cNvSpPr txBox="1"/>
          <p:nvPr/>
        </p:nvSpPr>
        <p:spPr>
          <a:xfrm>
            <a:off x="311700" y="863550"/>
            <a:ext cx="7569300" cy="504333"/>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n-GB" sz="1600" dirty="0">
                <a:solidFill>
                  <a:schemeClr val="dk1"/>
                </a:solidFill>
                <a:latin typeface="Google Sans Medium"/>
                <a:ea typeface="Google Sans Medium"/>
                <a:cs typeface="Google Sans Medium"/>
                <a:sym typeface="Google Sans Medium"/>
              </a:rPr>
              <a:t>Process flow diagram or Use-case diagram</a:t>
            </a:r>
            <a:endParaRPr lang="en-GB" sz="1600" dirty="0">
              <a:solidFill>
                <a:schemeClr val="dk1"/>
              </a:solidFill>
              <a:latin typeface="Google Sans Medium"/>
              <a:ea typeface="Google Sans Medium"/>
              <a:cs typeface="Google Sans Medium"/>
              <a:sym typeface="Google Sans Medium"/>
            </a:endParaRPr>
          </a:p>
          <a:p>
            <a:pPr marL="0" lvl="0" indent="0" algn="l" rtl="0">
              <a:lnSpc>
                <a:spcPct val="115000"/>
              </a:lnSpc>
              <a:spcBef>
                <a:spcPts val="0"/>
              </a:spcBef>
              <a:spcAft>
                <a:spcPts val="0"/>
              </a:spcAft>
              <a:buNone/>
            </a:pPr>
            <a:endParaRPr sz="1600" dirty="0">
              <a:solidFill>
                <a:schemeClr val="dk1"/>
              </a:solidFill>
              <a:latin typeface="Google Sans Medium"/>
              <a:ea typeface="Google Sans Medium"/>
              <a:cs typeface="Google Sans Medium"/>
              <a:sym typeface="Google Sans Medium"/>
            </a:endParaRPr>
          </a:p>
        </p:txBody>
      </p:sp>
      <p:sp>
        <p:nvSpPr>
          <p:cNvPr id="2" name="TextBox 1"/>
          <p:cNvSpPr txBox="1"/>
          <p:nvPr/>
        </p:nvSpPr>
        <p:spPr>
          <a:xfrm>
            <a:off x="311699" y="1546303"/>
            <a:ext cx="8088885" cy="2071370"/>
          </a:xfrm>
          <a:prstGeom prst="rect">
            <a:avLst/>
          </a:prstGeom>
          <a:noFill/>
        </p:spPr>
        <p:txBody>
          <a:bodyPr wrap="square" rtlCol="0">
            <a:spAutoFit/>
          </a:bodyPr>
          <a:lstStyle/>
          <a:p>
            <a:pPr marL="285750" indent="-285750">
              <a:spcBef>
                <a:spcPts val="200"/>
              </a:spcBef>
              <a:spcAft>
                <a:spcPts val="200"/>
              </a:spcAft>
              <a:buFont typeface="Arial" panose="020B0604020202020204" pitchFamily="34" charset="0"/>
              <a:buChar char="•"/>
            </a:pPr>
            <a:r>
              <a:rPr lang="en-US" altLang="en-GB" b="1" dirty="0"/>
              <a:t>User Input:</a:t>
            </a:r>
            <a:r>
              <a:rPr lang="en-US" altLang="en-GB" dirty="0"/>
              <a:t> User enters a natural language query through the Streamlit UI.  </a:t>
            </a:r>
            <a:endParaRPr lang="en-US" altLang="en-GB" dirty="0"/>
          </a:p>
          <a:p>
            <a:pPr marL="285750" indent="-285750">
              <a:spcBef>
                <a:spcPts val="200"/>
              </a:spcBef>
              <a:spcAft>
                <a:spcPts val="200"/>
              </a:spcAft>
              <a:buFont typeface="Arial" panose="020B0604020202020204" pitchFamily="34" charset="0"/>
              <a:buChar char="•"/>
            </a:pPr>
            <a:r>
              <a:rPr lang="en-US" altLang="en-GB" b="1" dirty="0"/>
              <a:t>LLM Reasoning (CoT Engine): </a:t>
            </a:r>
            <a:r>
              <a:rPr lang="en-US" altLang="en-GB" dirty="0"/>
              <a:t>LLM processes the query by using Chain-of-Thought and checks RAG to create a workflow.  </a:t>
            </a:r>
            <a:endParaRPr lang="en-US" altLang="en-GB" dirty="0"/>
          </a:p>
          <a:p>
            <a:pPr marL="285750" indent="-285750">
              <a:spcBef>
                <a:spcPts val="200"/>
              </a:spcBef>
              <a:spcAft>
                <a:spcPts val="200"/>
              </a:spcAft>
              <a:buFont typeface="Arial" panose="020B0604020202020204" pitchFamily="34" charset="0"/>
              <a:buChar char="•"/>
            </a:pPr>
            <a:r>
              <a:rPr lang="en-US" altLang="en-GB" b="1" dirty="0"/>
              <a:t>Workflow Generation: </a:t>
            </a:r>
            <a:r>
              <a:rPr lang="en-US" altLang="en-GB" dirty="0"/>
              <a:t>LLM provides a structured workflow in JSON format.  </a:t>
            </a:r>
            <a:endParaRPr lang="en-US" altLang="en-GB" dirty="0"/>
          </a:p>
          <a:p>
            <a:pPr marL="285750" indent="-285750">
              <a:spcBef>
                <a:spcPts val="200"/>
              </a:spcBef>
              <a:spcAft>
                <a:spcPts val="200"/>
              </a:spcAft>
              <a:buFont typeface="Arial" panose="020B0604020202020204" pitchFamily="34" charset="0"/>
              <a:buChar char="•"/>
            </a:pPr>
            <a:r>
              <a:rPr lang="en-US" altLang="en-GB" b="1" dirty="0"/>
              <a:t>Workflow Execution: </a:t>
            </a:r>
            <a:r>
              <a:rPr lang="en-US" altLang="en-GB" dirty="0"/>
              <a:t>Workflow Engine carries out the steps using GIS libraries, such as GeoPandas, QGIS, and Rasterio.  </a:t>
            </a:r>
            <a:endParaRPr lang="en-US" altLang="en-GB" dirty="0"/>
          </a:p>
          <a:p>
            <a:pPr marL="285750" indent="-285750">
              <a:spcBef>
                <a:spcPts val="200"/>
              </a:spcBef>
              <a:spcAft>
                <a:spcPts val="200"/>
              </a:spcAft>
              <a:buFont typeface="Arial" panose="020B0604020202020204" pitchFamily="34" charset="0"/>
              <a:buChar char="•"/>
            </a:pPr>
            <a:r>
              <a:rPr lang="en-US" altLang="en-GB" b="1" dirty="0"/>
              <a:t>Data Access: </a:t>
            </a:r>
            <a:r>
              <a:rPr lang="en-US" altLang="en-GB" dirty="0"/>
              <a:t>System retrieves needed data from sources like OSM, Bhoonidhi, and local files.  </a:t>
            </a:r>
            <a:endParaRPr lang="en-US" altLang="en-GB" dirty="0"/>
          </a:p>
          <a:p>
            <a:pPr marL="285750" indent="-285750">
              <a:spcBef>
                <a:spcPts val="200"/>
              </a:spcBef>
              <a:spcAft>
                <a:spcPts val="200"/>
              </a:spcAft>
              <a:buFont typeface="Arial" panose="020B0604020202020204" pitchFamily="34" charset="0"/>
              <a:buChar char="•"/>
            </a:pPr>
            <a:r>
              <a:rPr lang="en-US" altLang="en-GB" b="1" dirty="0"/>
              <a:t>Output &amp; Visualization:</a:t>
            </a:r>
            <a:r>
              <a:rPr lang="en-US" altLang="en-GB" dirty="0"/>
              <a:t> Results appear in the Streamlit UI, including maps, charts, and data.  </a:t>
            </a:r>
            <a:endParaRPr lang="en-US" altLang="en-GB"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pic>
        <p:nvPicPr>
          <p:cNvPr id="93" name="Google Shape;93;p19" title="Artboard eee– 2.png"/>
          <p:cNvPicPr preferRelativeResize="0"/>
          <p:nvPr/>
        </p:nvPicPr>
        <p:blipFill rotWithShape="1">
          <a:blip r:embed="rId1"/>
          <a:srcRect/>
          <a:stretch>
            <a:fillRect/>
          </a:stretch>
        </p:blipFill>
        <p:spPr>
          <a:xfrm>
            <a:off x="0" y="0"/>
            <a:ext cx="9144008" cy="5143501"/>
          </a:xfrm>
          <a:prstGeom prst="rect">
            <a:avLst/>
          </a:prstGeom>
          <a:noFill/>
          <a:ln>
            <a:noFill/>
          </a:ln>
        </p:spPr>
      </p:pic>
      <p:sp>
        <p:nvSpPr>
          <p:cNvPr id="94" name="Google Shape;94;p19"/>
          <p:cNvSpPr txBox="1"/>
          <p:nvPr/>
        </p:nvSpPr>
        <p:spPr>
          <a:xfrm>
            <a:off x="311700" y="863550"/>
            <a:ext cx="7569300" cy="809133"/>
          </a:xfrm>
          <a:prstGeom prst="rect">
            <a:avLst/>
          </a:prstGeom>
          <a:noFill/>
          <a:ln>
            <a:noFill/>
          </a:ln>
        </p:spPr>
        <p:txBody>
          <a:bodyPr spcFirstLastPara="1" wrap="square" lIns="91425" tIns="91425" rIns="91425" bIns="91425" anchor="t" anchorCtr="0">
            <a:normAutofit fontScale="92500" lnSpcReduction="20000"/>
          </a:bodyPr>
          <a:lstStyle/>
          <a:p>
            <a:pPr lvl="0">
              <a:lnSpc>
                <a:spcPct val="115000"/>
              </a:lnSpc>
              <a:spcAft>
                <a:spcPts val="1200"/>
              </a:spcAft>
            </a:pPr>
            <a:r>
              <a:rPr lang="en-GB" sz="1600" dirty="0">
                <a:solidFill>
                  <a:schemeClr val="dk1"/>
                </a:solidFill>
                <a:latin typeface="Google Sans Medium"/>
                <a:ea typeface="Google Sans Medium"/>
                <a:cs typeface="Google Sans Medium"/>
                <a:sym typeface="Google Sans Medium"/>
              </a:rPr>
              <a:t>Wireframes/Mock diagrams of the proposed solution (optional)</a:t>
            </a:r>
            <a:br>
              <a:rPr lang="en-GB" sz="1600" dirty="0">
                <a:solidFill>
                  <a:schemeClr val="dk1"/>
                </a:solidFill>
                <a:latin typeface="Google Sans Medium"/>
                <a:ea typeface="Google Sans Medium"/>
                <a:cs typeface="Google Sans Medium"/>
                <a:sym typeface="Google Sans Medium"/>
              </a:rPr>
            </a:br>
            <a:endParaRPr sz="1600" dirty="0">
              <a:solidFill>
                <a:schemeClr val="dk1"/>
              </a:solidFill>
              <a:latin typeface="Google Sans Medium"/>
              <a:ea typeface="Google Sans Medium"/>
              <a:cs typeface="Google Sans Medium"/>
              <a:sym typeface="Google Sans Medium"/>
            </a:endParaRPr>
          </a:p>
        </p:txBody>
      </p:sp>
      <p:sp>
        <p:nvSpPr>
          <p:cNvPr id="2" name="TextBox 1"/>
          <p:cNvSpPr txBox="1"/>
          <p:nvPr/>
        </p:nvSpPr>
        <p:spPr>
          <a:xfrm>
            <a:off x="459579" y="1672683"/>
            <a:ext cx="7569300" cy="2708434"/>
          </a:xfrm>
          <a:prstGeom prst="rect">
            <a:avLst/>
          </a:prstGeom>
          <a:noFill/>
        </p:spPr>
        <p:txBody>
          <a:bodyPr wrap="square" rtlCol="0">
            <a:spAutoFit/>
          </a:bodyPr>
          <a:lstStyle/>
          <a:p>
            <a:pPr>
              <a:spcBef>
                <a:spcPts val="200"/>
              </a:spcBef>
              <a:spcAft>
                <a:spcPts val="200"/>
              </a:spcAft>
            </a:pPr>
            <a:r>
              <a:rPr lang="en-US" dirty="0"/>
              <a:t>Under the Hood: A Modular and Scalable Architecture with</a:t>
            </a:r>
            <a:endParaRPr lang="en-US" dirty="0"/>
          </a:p>
          <a:p>
            <a:pPr marL="342900" indent="-342900">
              <a:spcBef>
                <a:spcPts val="200"/>
              </a:spcBef>
              <a:spcAft>
                <a:spcPts val="200"/>
              </a:spcAft>
              <a:buFont typeface="+mj-lt"/>
              <a:buAutoNum type="arabicPeriod"/>
            </a:pPr>
            <a:r>
              <a:rPr lang="en-IN" b="1" dirty="0"/>
              <a:t>Complete LLM Engine</a:t>
            </a:r>
            <a:r>
              <a:rPr lang="en-IN" dirty="0"/>
              <a:t> with Llama-3.1-8B-Instruct integration</a:t>
            </a:r>
            <a:endParaRPr lang="en-IN" dirty="0"/>
          </a:p>
          <a:p>
            <a:pPr marL="342900" indent="-342900">
              <a:spcBef>
                <a:spcPts val="200"/>
              </a:spcBef>
              <a:spcAft>
                <a:spcPts val="200"/>
              </a:spcAft>
              <a:buFont typeface="+mj-lt"/>
              <a:buAutoNum type="arabicPeriod"/>
            </a:pPr>
            <a:r>
              <a:rPr lang="en-IN" b="1" dirty="0"/>
              <a:t>RAG System</a:t>
            </a:r>
            <a:r>
              <a:rPr lang="en-IN" dirty="0"/>
              <a:t> for GIS knowledge retrieval</a:t>
            </a:r>
            <a:endParaRPr lang="en-IN" dirty="0"/>
          </a:p>
          <a:p>
            <a:pPr marL="342900" indent="-342900">
              <a:spcBef>
                <a:spcPts val="200"/>
              </a:spcBef>
              <a:spcAft>
                <a:spcPts val="200"/>
              </a:spcAft>
              <a:buFont typeface="+mj-lt"/>
              <a:buAutoNum type="arabicPeriod"/>
            </a:pPr>
            <a:r>
              <a:rPr lang="en-IN" b="1" dirty="0"/>
              <a:t>Workflow Executor</a:t>
            </a:r>
            <a:r>
              <a:rPr lang="en-IN" dirty="0"/>
              <a:t> for running generated workflows</a:t>
            </a:r>
            <a:endParaRPr lang="en-IN" dirty="0"/>
          </a:p>
          <a:p>
            <a:pPr marL="342900" indent="-342900">
              <a:spcBef>
                <a:spcPts val="200"/>
              </a:spcBef>
              <a:spcAft>
                <a:spcPts val="200"/>
              </a:spcAft>
              <a:buFont typeface="+mj-lt"/>
              <a:buAutoNum type="arabicPeriod"/>
            </a:pPr>
            <a:r>
              <a:rPr lang="en-IN" b="1" dirty="0"/>
              <a:t>Streamlit Interface</a:t>
            </a:r>
            <a:r>
              <a:rPr lang="en-IN" dirty="0"/>
              <a:t> for user interaction</a:t>
            </a:r>
            <a:endParaRPr lang="en-IN" dirty="0"/>
          </a:p>
          <a:p>
            <a:pPr marL="342900" indent="-342900">
              <a:spcBef>
                <a:spcPts val="200"/>
              </a:spcBef>
              <a:spcAft>
                <a:spcPts val="200"/>
              </a:spcAft>
              <a:buFont typeface="+mj-lt"/>
              <a:buAutoNum type="arabicPeriod"/>
            </a:pPr>
            <a:r>
              <a:rPr lang="en-IN" b="1" dirty="0"/>
              <a:t>Comprehensive Evaluation Framework</a:t>
            </a:r>
            <a:endParaRPr lang="en-IN" dirty="0"/>
          </a:p>
          <a:p>
            <a:pPr marL="342900" indent="-342900">
              <a:spcBef>
                <a:spcPts val="200"/>
              </a:spcBef>
              <a:spcAft>
                <a:spcPts val="200"/>
              </a:spcAft>
              <a:buFont typeface="+mj-lt"/>
              <a:buAutoNum type="arabicPeriod"/>
            </a:pPr>
            <a:r>
              <a:rPr lang="en-IN" b="1" dirty="0"/>
              <a:t>Data Integration</a:t>
            </a:r>
            <a:r>
              <a:rPr lang="en-IN" dirty="0"/>
              <a:t> for OSM and </a:t>
            </a:r>
            <a:r>
              <a:rPr lang="en-IN" dirty="0" err="1"/>
              <a:t>Bhoonidhi</a:t>
            </a:r>
            <a:endParaRPr lang="en-IN" dirty="0"/>
          </a:p>
          <a:p>
            <a:pPr marL="342900" indent="-342900">
              <a:spcBef>
                <a:spcPts val="200"/>
              </a:spcBef>
              <a:spcAft>
                <a:spcPts val="200"/>
              </a:spcAft>
              <a:buFont typeface="+mj-lt"/>
              <a:buAutoNum type="arabicPeriod"/>
            </a:pPr>
            <a:r>
              <a:rPr lang="en-IN" b="1" dirty="0"/>
              <a:t>Deployment Instructions</a:t>
            </a:r>
            <a:r>
              <a:rPr lang="en-IN" dirty="0"/>
              <a:t> and configuration</a:t>
            </a:r>
            <a:endParaRPr lang="en-IN" dirty="0"/>
          </a:p>
          <a:p>
            <a:pPr marL="342900" indent="-342900">
              <a:spcBef>
                <a:spcPts val="200"/>
              </a:spcBef>
              <a:spcAft>
                <a:spcPts val="200"/>
              </a:spcAft>
              <a:buFont typeface="+mj-lt"/>
              <a:buAutoNum type="arabicPeriod"/>
            </a:pPr>
            <a:r>
              <a:rPr lang="en-IN" b="1" dirty="0"/>
              <a:t>Performance Optimization</a:t>
            </a:r>
            <a:r>
              <a:rPr lang="en-IN" dirty="0"/>
              <a:t> utilities</a:t>
            </a:r>
            <a:endParaRPr lang="en-IN" dirty="0"/>
          </a:p>
          <a:p>
            <a:pPr>
              <a:spcBef>
                <a:spcPts val="200"/>
              </a:spcBef>
              <a:spcAft>
                <a:spcPts val="200"/>
              </a:spcAft>
            </a:pPr>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99" name="Google Shape;99;p20" title="Artboard eee– 2.png"/>
          <p:cNvPicPr preferRelativeResize="0"/>
          <p:nvPr/>
        </p:nvPicPr>
        <p:blipFill rotWithShape="1">
          <a:blip r:embed="rId1"/>
          <a:srcRect/>
          <a:stretch>
            <a:fillRect/>
          </a:stretch>
        </p:blipFill>
        <p:spPr>
          <a:xfrm>
            <a:off x="0" y="0"/>
            <a:ext cx="9144008" cy="5143501"/>
          </a:xfrm>
          <a:prstGeom prst="rect">
            <a:avLst/>
          </a:prstGeom>
          <a:noFill/>
          <a:ln>
            <a:noFill/>
          </a:ln>
        </p:spPr>
      </p:pic>
      <p:sp>
        <p:nvSpPr>
          <p:cNvPr id="100" name="Google Shape;100;p20"/>
          <p:cNvSpPr txBox="1"/>
          <p:nvPr/>
        </p:nvSpPr>
        <p:spPr>
          <a:xfrm>
            <a:off x="301589" y="607666"/>
            <a:ext cx="7569300" cy="511767"/>
          </a:xfrm>
          <a:prstGeom prst="rect">
            <a:avLst/>
          </a:prstGeom>
          <a:noFill/>
          <a:ln>
            <a:noFill/>
          </a:ln>
        </p:spPr>
        <p:txBody>
          <a:bodyPr spcFirstLastPara="1" wrap="square" lIns="91425" tIns="91425" rIns="91425" bIns="91425" anchor="t" anchorCtr="0">
            <a:normAutofit fontScale="77500" lnSpcReduction="20000"/>
          </a:bodyPr>
          <a:lstStyle/>
          <a:p>
            <a:r>
              <a:rPr lang="en-GB" sz="1600" dirty="0">
                <a:solidFill>
                  <a:schemeClr val="dk1"/>
                </a:solidFill>
                <a:latin typeface="Google Sans Medium"/>
                <a:ea typeface="Google Sans Medium"/>
                <a:cs typeface="Google Sans Medium"/>
                <a:sym typeface="Google Sans Medium"/>
              </a:rPr>
              <a:t>Architecture diagram of the proposed solution</a:t>
            </a:r>
            <a:br>
              <a:rPr lang="en-GB" sz="1600" dirty="0">
                <a:solidFill>
                  <a:schemeClr val="dk1"/>
                </a:solidFill>
                <a:latin typeface="Google Sans Medium"/>
                <a:ea typeface="Google Sans Medium"/>
                <a:cs typeface="Google Sans Medium"/>
                <a:sym typeface="Google Sans Medium"/>
              </a:rPr>
            </a:br>
            <a:endParaRPr sz="1600" dirty="0">
              <a:solidFill>
                <a:schemeClr val="dk1"/>
              </a:solidFill>
              <a:latin typeface="Google Sans Medium"/>
              <a:ea typeface="Google Sans Medium"/>
              <a:cs typeface="Google Sans Medium"/>
              <a:sym typeface="Google Sans Medium"/>
            </a:endParaRPr>
          </a:p>
          <a:p>
            <a:pPr marL="0" lvl="0" indent="0" algn="l" rtl="0">
              <a:lnSpc>
                <a:spcPct val="115000"/>
              </a:lnSpc>
              <a:spcBef>
                <a:spcPts val="1200"/>
              </a:spcBef>
              <a:spcAft>
                <a:spcPts val="1200"/>
              </a:spcAft>
              <a:buNone/>
            </a:pPr>
            <a:endParaRPr sz="1600" dirty="0">
              <a:solidFill>
                <a:schemeClr val="dk1"/>
              </a:solidFill>
              <a:latin typeface="Google Sans Medium"/>
              <a:ea typeface="Google Sans Medium"/>
              <a:cs typeface="Google Sans Medium"/>
              <a:sym typeface="Google Sans Medium"/>
            </a:endParaRPr>
          </a:p>
        </p:txBody>
      </p:sp>
      <p:pic>
        <p:nvPicPr>
          <p:cNvPr id="2" name="Picture 1"/>
          <p:cNvPicPr>
            <a:picLocks noChangeAspect="1"/>
          </p:cNvPicPr>
          <p:nvPr/>
        </p:nvPicPr>
        <p:blipFill>
          <a:blip r:embed="rId2"/>
          <a:stretch>
            <a:fillRect/>
          </a:stretch>
        </p:blipFill>
        <p:spPr>
          <a:xfrm>
            <a:off x="3585845" y="986790"/>
            <a:ext cx="1616075" cy="387985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105" name="Google Shape;105;p21" title="Artboard eee– 2.png"/>
          <p:cNvPicPr preferRelativeResize="0"/>
          <p:nvPr/>
        </p:nvPicPr>
        <p:blipFill rotWithShape="1">
          <a:blip r:embed="rId1"/>
          <a:srcRect/>
          <a:stretch>
            <a:fillRect/>
          </a:stretch>
        </p:blipFill>
        <p:spPr>
          <a:xfrm>
            <a:off x="0" y="0"/>
            <a:ext cx="9144008" cy="5143501"/>
          </a:xfrm>
          <a:prstGeom prst="rect">
            <a:avLst/>
          </a:prstGeom>
          <a:noFill/>
          <a:ln>
            <a:noFill/>
          </a:ln>
        </p:spPr>
      </p:pic>
      <p:sp>
        <p:nvSpPr>
          <p:cNvPr id="106" name="Google Shape;106;p21"/>
          <p:cNvSpPr txBox="1"/>
          <p:nvPr/>
        </p:nvSpPr>
        <p:spPr>
          <a:xfrm>
            <a:off x="311700" y="863550"/>
            <a:ext cx="7569300" cy="563806"/>
          </a:xfrm>
          <a:prstGeom prst="rect">
            <a:avLst/>
          </a:prstGeom>
          <a:noFill/>
          <a:ln>
            <a:noFill/>
          </a:ln>
        </p:spPr>
        <p:txBody>
          <a:bodyPr spcFirstLastPara="1" wrap="square" lIns="91425" tIns="91425" rIns="91425" bIns="91425" anchor="t" anchorCtr="0">
            <a:normAutofit fontScale="92500" lnSpcReduction="20000"/>
          </a:bodyPr>
          <a:lstStyle/>
          <a:p>
            <a:r>
              <a:rPr lang="en-GB" sz="1600" dirty="0">
                <a:solidFill>
                  <a:schemeClr val="dk1"/>
                </a:solidFill>
                <a:latin typeface="Google Sans Medium"/>
                <a:ea typeface="Google Sans Medium"/>
                <a:cs typeface="Google Sans Medium"/>
                <a:sym typeface="Google Sans Medium"/>
              </a:rPr>
              <a:t>Technologies to be used in the solution:</a:t>
            </a:r>
            <a:br>
              <a:rPr lang="en-GB" sz="1600" dirty="0">
                <a:solidFill>
                  <a:schemeClr val="dk1"/>
                </a:solidFill>
                <a:latin typeface="Google Sans Medium"/>
                <a:ea typeface="Google Sans Medium"/>
                <a:cs typeface="Google Sans Medium"/>
                <a:sym typeface="Google Sans Medium"/>
              </a:rPr>
            </a:br>
            <a:endParaRPr lang="en-IN" b="1" dirty="0"/>
          </a:p>
          <a:p>
            <a:pPr marL="0" lvl="0" indent="0" algn="l" rtl="0">
              <a:lnSpc>
                <a:spcPct val="115000"/>
              </a:lnSpc>
              <a:spcBef>
                <a:spcPts val="0"/>
              </a:spcBef>
              <a:spcAft>
                <a:spcPts val="0"/>
              </a:spcAft>
              <a:buNone/>
            </a:pPr>
            <a:endParaRPr sz="1600" dirty="0">
              <a:solidFill>
                <a:schemeClr val="dk1"/>
              </a:solidFill>
              <a:latin typeface="Google Sans Medium"/>
              <a:ea typeface="Google Sans Medium"/>
              <a:cs typeface="Google Sans Medium"/>
              <a:sym typeface="Google Sans Medium"/>
            </a:endParaRPr>
          </a:p>
          <a:p>
            <a:pPr marL="0" lvl="0" indent="0" algn="l" rtl="0">
              <a:lnSpc>
                <a:spcPct val="115000"/>
              </a:lnSpc>
              <a:spcBef>
                <a:spcPts val="1200"/>
              </a:spcBef>
              <a:spcAft>
                <a:spcPts val="1200"/>
              </a:spcAft>
              <a:buNone/>
            </a:pPr>
            <a:endParaRPr sz="1600" dirty="0">
              <a:solidFill>
                <a:schemeClr val="dk1"/>
              </a:solidFill>
              <a:latin typeface="Google Sans Medium"/>
              <a:ea typeface="Google Sans Medium"/>
              <a:cs typeface="Google Sans Medium"/>
              <a:sym typeface="Google Sans Medium"/>
            </a:endParaRPr>
          </a:p>
        </p:txBody>
      </p:sp>
      <p:sp>
        <p:nvSpPr>
          <p:cNvPr id="2" name="TextBox 1"/>
          <p:cNvSpPr txBox="1"/>
          <p:nvPr/>
        </p:nvSpPr>
        <p:spPr>
          <a:xfrm>
            <a:off x="215590" y="1405054"/>
            <a:ext cx="8839200" cy="3166946"/>
          </a:xfrm>
          <a:prstGeom prst="rect">
            <a:avLst/>
          </a:prstGeom>
          <a:noFill/>
        </p:spPr>
        <p:txBody>
          <a:bodyPr wrap="square" rtlCol="0">
            <a:spAutoFit/>
          </a:bodyPr>
          <a:lstStyle/>
          <a:p>
            <a:r>
              <a:rPr lang="en-IN" dirty="0"/>
              <a:t>Powered by Cutting-Edge Technologies</a:t>
            </a:r>
            <a:endParaRPr lang="en-IN" dirty="0"/>
          </a:p>
          <a:p>
            <a:endParaRPr lang="en-IN" b="1" dirty="0"/>
          </a:p>
          <a:p>
            <a:r>
              <a:rPr lang="en-IN" b="1" dirty="0"/>
              <a:t>List of Technologies:</a:t>
            </a:r>
            <a:endParaRPr lang="en-IN" dirty="0"/>
          </a:p>
          <a:p>
            <a:pPr lvl="1">
              <a:spcBef>
                <a:spcPts val="200"/>
              </a:spcBef>
              <a:spcAft>
                <a:spcPts val="200"/>
              </a:spcAft>
            </a:pPr>
            <a:r>
              <a:rPr lang="en-IN" b="1" dirty="0"/>
              <a:t>Large Language Model:</a:t>
            </a:r>
            <a:r>
              <a:rPr lang="en-IN" dirty="0"/>
              <a:t> Llama-3.1-8B-Instruct</a:t>
            </a:r>
            <a:endParaRPr lang="en-IN" dirty="0"/>
          </a:p>
          <a:p>
            <a:pPr lvl="1">
              <a:spcBef>
                <a:spcPts val="200"/>
              </a:spcBef>
              <a:spcAft>
                <a:spcPts val="200"/>
              </a:spcAft>
            </a:pPr>
            <a:r>
              <a:rPr lang="en-IN" b="1" dirty="0"/>
              <a:t>Programming Language:</a:t>
            </a:r>
            <a:r>
              <a:rPr lang="en-IN" dirty="0"/>
              <a:t> Python</a:t>
            </a:r>
            <a:endParaRPr lang="en-IN" dirty="0"/>
          </a:p>
          <a:p>
            <a:pPr lvl="1">
              <a:spcBef>
                <a:spcPts val="200"/>
              </a:spcBef>
              <a:spcAft>
                <a:spcPts val="200"/>
              </a:spcAft>
            </a:pPr>
            <a:r>
              <a:rPr lang="en-IN" b="1" dirty="0"/>
              <a:t>GIS Libraries:</a:t>
            </a:r>
            <a:r>
              <a:rPr lang="en-IN" dirty="0"/>
              <a:t> </a:t>
            </a:r>
            <a:r>
              <a:rPr lang="en-IN" dirty="0" err="1"/>
              <a:t>GeoPandas</a:t>
            </a:r>
            <a:r>
              <a:rPr lang="en-IN" dirty="0"/>
              <a:t>, </a:t>
            </a:r>
            <a:r>
              <a:rPr lang="en-IN" dirty="0" err="1"/>
              <a:t>Rasterio</a:t>
            </a:r>
            <a:r>
              <a:rPr lang="en-IN" dirty="0"/>
              <a:t>, Folium, </a:t>
            </a:r>
            <a:r>
              <a:rPr lang="en-IN" dirty="0" err="1"/>
              <a:t>OSMnx</a:t>
            </a:r>
            <a:endParaRPr lang="en-IN" dirty="0"/>
          </a:p>
          <a:p>
            <a:pPr lvl="1">
              <a:spcBef>
                <a:spcPts val="200"/>
              </a:spcBef>
              <a:spcAft>
                <a:spcPts val="200"/>
              </a:spcAft>
            </a:pPr>
            <a:r>
              <a:rPr lang="en-IN" b="1" dirty="0"/>
              <a:t>LLM Framework:</a:t>
            </a:r>
            <a:r>
              <a:rPr lang="en-IN" dirty="0"/>
              <a:t> </a:t>
            </a:r>
            <a:r>
              <a:rPr lang="en-IN" dirty="0" err="1"/>
              <a:t>Langchain</a:t>
            </a:r>
            <a:endParaRPr lang="en-IN" dirty="0"/>
          </a:p>
          <a:p>
            <a:pPr lvl="1">
              <a:spcBef>
                <a:spcPts val="200"/>
              </a:spcBef>
              <a:spcAft>
                <a:spcPts val="200"/>
              </a:spcAft>
            </a:pPr>
            <a:r>
              <a:rPr lang="en-IN" b="1" dirty="0"/>
              <a:t>Vector Database:</a:t>
            </a:r>
            <a:r>
              <a:rPr lang="en-IN" dirty="0"/>
              <a:t> FAISS</a:t>
            </a:r>
            <a:endParaRPr lang="en-IN" dirty="0"/>
          </a:p>
          <a:p>
            <a:pPr lvl="1">
              <a:spcBef>
                <a:spcPts val="200"/>
              </a:spcBef>
              <a:spcAft>
                <a:spcPts val="200"/>
              </a:spcAft>
            </a:pPr>
            <a:r>
              <a:rPr lang="en-IN" b="1" dirty="0"/>
              <a:t>Embedding Model:</a:t>
            </a:r>
            <a:r>
              <a:rPr lang="en-IN" dirty="0"/>
              <a:t> Sentence Transformers</a:t>
            </a:r>
            <a:endParaRPr lang="en-IN" dirty="0"/>
          </a:p>
          <a:p>
            <a:pPr lvl="1">
              <a:spcBef>
                <a:spcPts val="200"/>
              </a:spcBef>
              <a:spcAft>
                <a:spcPts val="200"/>
              </a:spcAft>
            </a:pPr>
            <a:r>
              <a:rPr lang="en-IN" b="1" dirty="0"/>
              <a:t>User Interface:</a:t>
            </a:r>
            <a:r>
              <a:rPr lang="en-IN" dirty="0"/>
              <a:t> Streamlit</a:t>
            </a:r>
            <a:endParaRPr lang="en-IN" dirty="0"/>
          </a:p>
          <a:p>
            <a:pPr lvl="1">
              <a:spcBef>
                <a:spcPts val="200"/>
              </a:spcBef>
              <a:spcAft>
                <a:spcPts val="200"/>
              </a:spcAft>
            </a:pPr>
            <a:r>
              <a:rPr lang="en-IN" b="1" dirty="0"/>
              <a:t>Data Sources:</a:t>
            </a:r>
            <a:r>
              <a:rPr lang="en-IN" dirty="0"/>
              <a:t> OSM, </a:t>
            </a:r>
            <a:r>
              <a:rPr lang="en-IN" dirty="0" err="1"/>
              <a:t>Bhoonidhi</a:t>
            </a:r>
            <a:r>
              <a:rPr lang="en-IN" dirty="0"/>
              <a:t> APIs</a:t>
            </a:r>
            <a:endParaRPr lang="en-IN" dirty="0"/>
          </a:p>
          <a:p>
            <a:endParaRPr lang="en-IN"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4960</Words>
  <Application>WPS Presentation</Application>
  <PresentationFormat>On-screen Show (16:9)</PresentationFormat>
  <Paragraphs>135</Paragraphs>
  <Slides>12</Slides>
  <Notes>12</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12</vt:i4>
      </vt:variant>
    </vt:vector>
  </HeadingPairs>
  <TitlesOfParts>
    <vt:vector size="22" baseType="lpstr">
      <vt:lpstr>Arial</vt:lpstr>
      <vt:lpstr>SimSun</vt:lpstr>
      <vt:lpstr>Wingdings</vt:lpstr>
      <vt:lpstr>Arial</vt:lpstr>
      <vt:lpstr>Google Sans Medium</vt:lpstr>
      <vt:lpstr>Google Sans</vt:lpstr>
      <vt:lpstr>Microsoft YaHei</vt:lpstr>
      <vt:lpstr>Arial Unicode MS</vt:lpstr>
      <vt:lpstr>SIEMENS_GOST Type A</vt:lpstr>
      <vt:lpstr>Simple Light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Monish R</cp:lastModifiedBy>
  <cp:revision>11</cp:revision>
  <dcterms:created xsi:type="dcterms:W3CDTF">2025-07-06T04:29:00Z</dcterms:created>
  <dcterms:modified xsi:type="dcterms:W3CDTF">2025-07-06T07:45:50Z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93F0B6E380B8455E97396232EE419916_13</vt:lpwstr>
  </property>
  <property fmtid="{D5CDD505-2E9C-101B-9397-08002B2CF9AE}" pid="3" name="KSOProductBuildVer">
    <vt:lpwstr>2057-12.2.0.21602</vt:lpwstr>
  </property>
</Properties>
</file>